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8"/>
  </p:notesMasterIdLst>
  <p:handoutMasterIdLst>
    <p:handoutMasterId r:id="rId69"/>
  </p:handoutMasterIdLst>
  <p:sldIdLst>
    <p:sldId id="256" r:id="rId2"/>
    <p:sldId id="264" r:id="rId3"/>
    <p:sldId id="266" r:id="rId4"/>
    <p:sldId id="267" r:id="rId5"/>
    <p:sldId id="304" r:id="rId6"/>
    <p:sldId id="305" r:id="rId7"/>
    <p:sldId id="268" r:id="rId8"/>
    <p:sldId id="307" r:id="rId9"/>
    <p:sldId id="308" r:id="rId10"/>
    <p:sldId id="309" r:id="rId11"/>
    <p:sldId id="310" r:id="rId12"/>
    <p:sldId id="311" r:id="rId13"/>
    <p:sldId id="312" r:id="rId14"/>
    <p:sldId id="313" r:id="rId15"/>
    <p:sldId id="315" r:id="rId16"/>
    <p:sldId id="314" r:id="rId17"/>
    <p:sldId id="273" r:id="rId18"/>
    <p:sldId id="323" r:id="rId19"/>
    <p:sldId id="324" r:id="rId20"/>
    <p:sldId id="327" r:id="rId21"/>
    <p:sldId id="274" r:id="rId22"/>
    <p:sldId id="325" r:id="rId23"/>
    <p:sldId id="326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69" r:id="rId34"/>
    <p:sldId id="328" r:id="rId35"/>
    <p:sldId id="272" r:id="rId36"/>
    <p:sldId id="329" r:id="rId37"/>
    <p:sldId id="284" r:id="rId38"/>
    <p:sldId id="285" r:id="rId39"/>
    <p:sldId id="317" r:id="rId40"/>
    <p:sldId id="318" r:id="rId41"/>
    <p:sldId id="319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295" r:id="rId52"/>
    <p:sldId id="296" r:id="rId53"/>
    <p:sldId id="297" r:id="rId54"/>
    <p:sldId id="298" r:id="rId55"/>
    <p:sldId id="299" r:id="rId56"/>
    <p:sldId id="300" r:id="rId57"/>
    <p:sldId id="301" r:id="rId58"/>
    <p:sldId id="302" r:id="rId59"/>
    <p:sldId id="303" r:id="rId60"/>
    <p:sldId id="320" r:id="rId61"/>
    <p:sldId id="330" r:id="rId62"/>
    <p:sldId id="321" r:id="rId63"/>
    <p:sldId id="322" r:id="rId64"/>
    <p:sldId id="331" r:id="rId65"/>
    <p:sldId id="263" r:id="rId66"/>
    <p:sldId id="265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DD755DE-8D27-469E-A03F-B805FE8923A6}">
          <p14:sldIdLst>
            <p14:sldId id="256"/>
            <p14:sldId id="264"/>
            <p14:sldId id="266"/>
          </p14:sldIdLst>
        </p14:section>
        <p14:section name="dev-tools" id="{DEA9EBD4-3FD4-8245-AE24-B95EB4B69F8E}">
          <p14:sldIdLst>
            <p14:sldId id="267"/>
            <p14:sldId id="304"/>
            <p14:sldId id="305"/>
          </p14:sldIdLst>
        </p14:section>
        <p14:section name="typescript" id="{41CAE619-3FBA-9B4B-8C6C-1C3DF8177709}">
          <p14:sldIdLst>
            <p14:sldId id="268"/>
            <p14:sldId id="307"/>
            <p14:sldId id="308"/>
            <p14:sldId id="309"/>
            <p14:sldId id="310"/>
            <p14:sldId id="311"/>
            <p14:sldId id="312"/>
            <p14:sldId id="313"/>
            <p14:sldId id="315"/>
            <p14:sldId id="314"/>
          </p14:sldIdLst>
        </p14:section>
        <p14:section name="o365" id="{13D9B6B8-3C88-A74B-93D0-0292AF876B38}">
          <p14:sldIdLst>
            <p14:sldId id="273"/>
            <p14:sldId id="323"/>
            <p14:sldId id="324"/>
            <p14:sldId id="327"/>
          </p14:sldIdLst>
        </p14:section>
        <p14:section name="o365-apis" id="{2E917789-5257-4949-B0FD-32F9E6C2A549}">
          <p14:sldIdLst>
            <p14:sldId id="274"/>
            <p14:sldId id="325"/>
            <p14:sldId id="326"/>
          </p14:sldIdLst>
        </p14:section>
        <p14:section name="securing-apps" id="{C80C79B9-ECF4-9B4A-9745-BFE6ED2E6F2D}">
          <p14:sldIdLst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</p14:sldIdLst>
        </p14:section>
        <p14:section name="azure" id="{69C79B6C-0D68-3B48-B2BD-70583A267B93}">
          <p14:sldIdLst>
            <p14:sldId id="269"/>
            <p14:sldId id="328"/>
          </p14:sldIdLst>
        </p14:section>
        <p14:section name="azure-paas" id="{51D89A5D-A7E9-7744-92B4-EC57799A1C16}">
          <p14:sldIdLst>
            <p14:sldId id="272"/>
            <p14:sldId id="329"/>
          </p14:sldIdLst>
        </p14:section>
        <p14:section name="aad" id="{29F72146-A80A-924E-AD26-303C37621005}">
          <p14:sldIdLst>
            <p14:sldId id="284"/>
            <p14:sldId id="285"/>
            <p14:sldId id="317"/>
            <p14:sldId id="318"/>
            <p14:sldId id="319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</p14:sldIdLst>
        </p14:section>
        <p14:section name="adal-js" id="{B141B5C7-BDE3-D449-A04B-CCCD5D6B5D00}">
          <p14:sldIdLst>
            <p14:sldId id="320"/>
            <p14:sldId id="330"/>
            <p14:sldId id="321"/>
            <p14:sldId id="322"/>
            <p14:sldId id="331"/>
          </p14:sldIdLst>
        </p14:section>
        <p14:section name="outro" id="{42EBA3E9-DB4D-2C4A-8B40-F7BEF108C3DC}">
          <p14:sldIdLst>
            <p14:sldId id="263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23355F"/>
    <a:srgbClr val="2334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46" autoAdjust="0"/>
    <p:restoredTop sz="92061"/>
  </p:normalViewPr>
  <p:slideViewPr>
    <p:cSldViewPr snapToGrid="0">
      <p:cViewPr varScale="1">
        <p:scale>
          <a:sx n="93" d="100"/>
          <a:sy n="93" d="100"/>
        </p:scale>
        <p:origin x="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4008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handoutMaster" Target="handoutMasters/handoutMaster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AB349F-5433-3243-ADC8-83027A68882F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427213E-A72F-144C-A4FF-EDC71F50F8DE}">
      <dgm:prSet/>
      <dgm:spPr/>
      <dgm:t>
        <a:bodyPr/>
        <a:lstStyle/>
        <a:p>
          <a:pPr rtl="0"/>
          <a:r>
            <a:rPr lang="en-US" dirty="0" smtClean="0"/>
            <a:t>Visual Studio 2013</a:t>
          </a:r>
          <a:r>
            <a:rPr lang="en-US" baseline="0" dirty="0" smtClean="0"/>
            <a:t> (</a:t>
          </a:r>
          <a:r>
            <a:rPr lang="en-US" i="1" baseline="0" dirty="0" smtClean="0"/>
            <a:t>2015</a:t>
          </a:r>
          <a:r>
            <a:rPr lang="en-US" baseline="0" dirty="0" smtClean="0"/>
            <a:t>)</a:t>
          </a:r>
          <a:endParaRPr lang="en-US" dirty="0"/>
        </a:p>
      </dgm:t>
    </dgm:pt>
    <dgm:pt modelId="{0965E6CA-9210-5C4B-922C-15B252C6099F}" type="parTrans" cxnId="{03499333-4EF8-5043-8523-819CF4D9A813}">
      <dgm:prSet/>
      <dgm:spPr/>
      <dgm:t>
        <a:bodyPr/>
        <a:lstStyle/>
        <a:p>
          <a:endParaRPr lang="en-US"/>
        </a:p>
      </dgm:t>
    </dgm:pt>
    <dgm:pt modelId="{61E0F4EB-B1CD-5C4C-A00A-5EC477497E9E}" type="sibTrans" cxnId="{03499333-4EF8-5043-8523-819CF4D9A813}">
      <dgm:prSet/>
      <dgm:spPr/>
      <dgm:t>
        <a:bodyPr/>
        <a:lstStyle/>
        <a:p>
          <a:endParaRPr lang="en-US"/>
        </a:p>
      </dgm:t>
    </dgm:pt>
    <dgm:pt modelId="{1D2434FE-8CB5-8C42-9665-C5F8CA9FBEED}">
      <dgm:prSet/>
      <dgm:spPr/>
      <dgm:t>
        <a:bodyPr/>
        <a:lstStyle/>
        <a:p>
          <a:pPr rtl="0"/>
          <a:r>
            <a:rPr lang="en-US" smtClean="0"/>
            <a:t>Visual Studio Code</a:t>
          </a:r>
          <a:endParaRPr lang="en-US"/>
        </a:p>
      </dgm:t>
    </dgm:pt>
    <dgm:pt modelId="{BCF57AE9-08CC-A249-BBE4-D9F13A616733}" type="parTrans" cxnId="{5AABAAFB-A7B1-5346-B25C-75B61A32D7E6}">
      <dgm:prSet/>
      <dgm:spPr/>
      <dgm:t>
        <a:bodyPr/>
        <a:lstStyle/>
        <a:p>
          <a:endParaRPr lang="en-US"/>
        </a:p>
      </dgm:t>
    </dgm:pt>
    <dgm:pt modelId="{3A9E846F-ACB8-D14F-B99D-9AF80F86B38B}" type="sibTrans" cxnId="{5AABAAFB-A7B1-5346-B25C-75B61A32D7E6}">
      <dgm:prSet/>
      <dgm:spPr/>
      <dgm:t>
        <a:bodyPr/>
        <a:lstStyle/>
        <a:p>
          <a:endParaRPr lang="en-US"/>
        </a:p>
      </dgm:t>
    </dgm:pt>
    <dgm:pt modelId="{E6358CBB-68EE-4349-85B2-DAD7A8D6B787}" type="pres">
      <dgm:prSet presAssocID="{21AB349F-5433-3243-ADC8-83027A68882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0A182D9-8039-8442-8EF9-BA11EFDADDE5}" type="pres">
      <dgm:prSet presAssocID="{C427213E-A72F-144C-A4FF-EDC71F50F8DE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7508CB-33A4-C34C-A408-0217B8B7781C}" type="pres">
      <dgm:prSet presAssocID="{61E0F4EB-B1CD-5C4C-A00A-5EC477497E9E}" presName="spacer" presStyleCnt="0"/>
      <dgm:spPr/>
    </dgm:pt>
    <dgm:pt modelId="{1B700128-0E89-C845-858C-8ECC6E7C8B18}" type="pres">
      <dgm:prSet presAssocID="{1D2434FE-8CB5-8C42-9665-C5F8CA9FBEED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0915F5F-99D7-DF4F-92F7-DBAEB521BA58}" type="presOf" srcId="{1D2434FE-8CB5-8C42-9665-C5F8CA9FBEED}" destId="{1B700128-0E89-C845-858C-8ECC6E7C8B18}" srcOrd="0" destOrd="0" presId="urn:microsoft.com/office/officeart/2005/8/layout/vList2"/>
    <dgm:cxn modelId="{E8298A8A-0669-ED4D-AD76-8C4991517D71}" type="presOf" srcId="{21AB349F-5433-3243-ADC8-83027A68882F}" destId="{E6358CBB-68EE-4349-85B2-DAD7A8D6B787}" srcOrd="0" destOrd="0" presId="urn:microsoft.com/office/officeart/2005/8/layout/vList2"/>
    <dgm:cxn modelId="{03499333-4EF8-5043-8523-819CF4D9A813}" srcId="{21AB349F-5433-3243-ADC8-83027A68882F}" destId="{C427213E-A72F-144C-A4FF-EDC71F50F8DE}" srcOrd="0" destOrd="0" parTransId="{0965E6CA-9210-5C4B-922C-15B252C6099F}" sibTransId="{61E0F4EB-B1CD-5C4C-A00A-5EC477497E9E}"/>
    <dgm:cxn modelId="{93D0819D-E31C-C848-9121-7C33ACE6E68F}" type="presOf" srcId="{C427213E-A72F-144C-A4FF-EDC71F50F8DE}" destId="{E0A182D9-8039-8442-8EF9-BA11EFDADDE5}" srcOrd="0" destOrd="0" presId="urn:microsoft.com/office/officeart/2005/8/layout/vList2"/>
    <dgm:cxn modelId="{5AABAAFB-A7B1-5346-B25C-75B61A32D7E6}" srcId="{21AB349F-5433-3243-ADC8-83027A68882F}" destId="{1D2434FE-8CB5-8C42-9665-C5F8CA9FBEED}" srcOrd="1" destOrd="0" parTransId="{BCF57AE9-08CC-A249-BBE4-D9F13A616733}" sibTransId="{3A9E846F-ACB8-D14F-B99D-9AF80F86B38B}"/>
    <dgm:cxn modelId="{74C6D45E-FC90-AA40-B8F9-A98CDC5ACAA1}" type="presParOf" srcId="{E6358CBB-68EE-4349-85B2-DAD7A8D6B787}" destId="{E0A182D9-8039-8442-8EF9-BA11EFDADDE5}" srcOrd="0" destOrd="0" presId="urn:microsoft.com/office/officeart/2005/8/layout/vList2"/>
    <dgm:cxn modelId="{9D2F0887-61EF-E542-96D9-03E01BFFE37B}" type="presParOf" srcId="{E6358CBB-68EE-4349-85B2-DAD7A8D6B787}" destId="{2B7508CB-33A4-C34C-A408-0217B8B7781C}" srcOrd="1" destOrd="0" presId="urn:microsoft.com/office/officeart/2005/8/layout/vList2"/>
    <dgm:cxn modelId="{05229F2F-3DA8-3744-B0C1-E23F61B74951}" type="presParOf" srcId="{E6358CBB-68EE-4349-85B2-DAD7A8D6B787}" destId="{1B700128-0E89-C845-858C-8ECC6E7C8B18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ADC01C-3548-B040-B55E-C2AE516F9145}" type="doc">
      <dgm:prSet loTypeId="urn:microsoft.com/office/officeart/2005/8/layout/default" loCatId="cycle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7532197-47EF-F14C-8D73-D442AA26CDBE}">
      <dgm:prSet/>
      <dgm:spPr/>
      <dgm:t>
        <a:bodyPr/>
        <a:lstStyle/>
        <a:p>
          <a:pPr rtl="0"/>
          <a:r>
            <a:rPr lang="en-US" dirty="0" smtClean="0"/>
            <a:t>Strongly Typed</a:t>
          </a:r>
          <a:endParaRPr lang="en-US" dirty="0"/>
        </a:p>
      </dgm:t>
    </dgm:pt>
    <dgm:pt modelId="{267398E5-590E-4942-A19A-14350CECDAB0}" type="parTrans" cxnId="{FDA84C67-1D1C-6B42-AC11-DA348E4F1CFC}">
      <dgm:prSet/>
      <dgm:spPr/>
      <dgm:t>
        <a:bodyPr/>
        <a:lstStyle/>
        <a:p>
          <a:endParaRPr lang="en-US"/>
        </a:p>
      </dgm:t>
    </dgm:pt>
    <dgm:pt modelId="{1EDED88A-C62C-A341-A173-CBC60A3FB9F1}" type="sibTrans" cxnId="{FDA84C67-1D1C-6B42-AC11-DA348E4F1CFC}">
      <dgm:prSet/>
      <dgm:spPr/>
      <dgm:t>
        <a:bodyPr/>
        <a:lstStyle/>
        <a:p>
          <a:endParaRPr lang="en-US"/>
        </a:p>
      </dgm:t>
    </dgm:pt>
    <dgm:pt modelId="{394807E7-07E8-C74D-AC2B-94A702067D73}">
      <dgm:prSet/>
      <dgm:spPr/>
      <dgm:t>
        <a:bodyPr/>
        <a:lstStyle/>
        <a:p>
          <a:pPr rtl="0"/>
          <a:r>
            <a:rPr lang="en-US" dirty="0" smtClean="0"/>
            <a:t>Classes</a:t>
          </a:r>
          <a:endParaRPr lang="en-US" dirty="0"/>
        </a:p>
      </dgm:t>
    </dgm:pt>
    <dgm:pt modelId="{074A2BC5-60AE-C646-A554-EA14F9A451C7}" type="parTrans" cxnId="{402D1AE4-E0AC-EA4F-BB5F-E906326DA072}">
      <dgm:prSet/>
      <dgm:spPr/>
      <dgm:t>
        <a:bodyPr/>
        <a:lstStyle/>
        <a:p>
          <a:endParaRPr lang="en-US"/>
        </a:p>
      </dgm:t>
    </dgm:pt>
    <dgm:pt modelId="{057120C8-36B3-F04A-9511-B00862B62686}" type="sibTrans" cxnId="{402D1AE4-E0AC-EA4F-BB5F-E906326DA072}">
      <dgm:prSet/>
      <dgm:spPr/>
      <dgm:t>
        <a:bodyPr/>
        <a:lstStyle/>
        <a:p>
          <a:endParaRPr lang="en-US"/>
        </a:p>
      </dgm:t>
    </dgm:pt>
    <dgm:pt modelId="{E26BD87D-63AB-E44C-ABC0-7B183DFA722F}">
      <dgm:prSet/>
      <dgm:spPr/>
      <dgm:t>
        <a:bodyPr/>
        <a:lstStyle/>
        <a:p>
          <a:pPr rtl="0"/>
          <a:r>
            <a:rPr lang="en-US" smtClean="0"/>
            <a:t>Interfaces</a:t>
          </a:r>
          <a:endParaRPr lang="en-US"/>
        </a:p>
      </dgm:t>
    </dgm:pt>
    <dgm:pt modelId="{96240297-A872-3F45-9245-40E80CCD3023}" type="parTrans" cxnId="{51F89286-AF55-F34F-B743-F2C403B87015}">
      <dgm:prSet/>
      <dgm:spPr/>
      <dgm:t>
        <a:bodyPr/>
        <a:lstStyle/>
        <a:p>
          <a:endParaRPr lang="en-US"/>
        </a:p>
      </dgm:t>
    </dgm:pt>
    <dgm:pt modelId="{B8E5B5F7-C353-574A-AED6-18F5DBCEFA3B}" type="sibTrans" cxnId="{51F89286-AF55-F34F-B743-F2C403B87015}">
      <dgm:prSet/>
      <dgm:spPr/>
      <dgm:t>
        <a:bodyPr/>
        <a:lstStyle/>
        <a:p>
          <a:endParaRPr lang="en-US"/>
        </a:p>
      </dgm:t>
    </dgm:pt>
    <dgm:pt modelId="{E4621A39-35E5-8E4F-AFBA-FCB92A0A1FFA}">
      <dgm:prSet/>
      <dgm:spPr/>
      <dgm:t>
        <a:bodyPr/>
        <a:lstStyle/>
        <a:p>
          <a:pPr rtl="0"/>
          <a:r>
            <a:rPr lang="en-US" smtClean="0"/>
            <a:t>Generics</a:t>
          </a:r>
          <a:endParaRPr lang="en-US"/>
        </a:p>
      </dgm:t>
    </dgm:pt>
    <dgm:pt modelId="{58A025CF-890E-FB4C-9E84-3D03159C14A7}" type="parTrans" cxnId="{721F70D0-A6AA-8D40-BFB4-1A1A1E647DFF}">
      <dgm:prSet/>
      <dgm:spPr/>
      <dgm:t>
        <a:bodyPr/>
        <a:lstStyle/>
        <a:p>
          <a:endParaRPr lang="en-US"/>
        </a:p>
      </dgm:t>
    </dgm:pt>
    <dgm:pt modelId="{7A848BBE-97BA-D84B-B852-B931D5498A71}" type="sibTrans" cxnId="{721F70D0-A6AA-8D40-BFB4-1A1A1E647DFF}">
      <dgm:prSet/>
      <dgm:spPr/>
      <dgm:t>
        <a:bodyPr/>
        <a:lstStyle/>
        <a:p>
          <a:endParaRPr lang="en-US"/>
        </a:p>
      </dgm:t>
    </dgm:pt>
    <dgm:pt modelId="{DF9C30F5-33B8-4840-99C0-5638245AA1ED}">
      <dgm:prSet/>
      <dgm:spPr/>
      <dgm:t>
        <a:bodyPr/>
        <a:lstStyle/>
        <a:p>
          <a:pPr rtl="0"/>
          <a:r>
            <a:rPr lang="en-US" smtClean="0"/>
            <a:t>Modules</a:t>
          </a:r>
          <a:endParaRPr lang="en-US"/>
        </a:p>
      </dgm:t>
    </dgm:pt>
    <dgm:pt modelId="{2857442F-8DDF-F54F-94E1-92B98269503D}" type="parTrans" cxnId="{2069D8C5-7476-B740-A174-A2E25D70A401}">
      <dgm:prSet/>
      <dgm:spPr/>
      <dgm:t>
        <a:bodyPr/>
        <a:lstStyle/>
        <a:p>
          <a:endParaRPr lang="en-US"/>
        </a:p>
      </dgm:t>
    </dgm:pt>
    <dgm:pt modelId="{BCFD4585-43D3-624A-8830-2173DC604A4C}" type="sibTrans" cxnId="{2069D8C5-7476-B740-A174-A2E25D70A401}">
      <dgm:prSet/>
      <dgm:spPr/>
      <dgm:t>
        <a:bodyPr/>
        <a:lstStyle/>
        <a:p>
          <a:endParaRPr lang="en-US"/>
        </a:p>
      </dgm:t>
    </dgm:pt>
    <dgm:pt modelId="{9074E874-2294-D44B-A24E-73A9DAB04105}">
      <dgm:prSet/>
      <dgm:spPr/>
      <dgm:t>
        <a:bodyPr/>
        <a:lstStyle/>
        <a:p>
          <a:pPr rtl="0"/>
          <a:r>
            <a:rPr lang="en-US" smtClean="0"/>
            <a:t>Type Definitions</a:t>
          </a:r>
          <a:endParaRPr lang="en-US"/>
        </a:p>
      </dgm:t>
    </dgm:pt>
    <dgm:pt modelId="{0213F0C3-D203-5940-AFD1-B45BB6C050F6}" type="parTrans" cxnId="{44FF695D-9E2C-A748-8181-975B75C508BD}">
      <dgm:prSet/>
      <dgm:spPr/>
      <dgm:t>
        <a:bodyPr/>
        <a:lstStyle/>
        <a:p>
          <a:endParaRPr lang="en-US"/>
        </a:p>
      </dgm:t>
    </dgm:pt>
    <dgm:pt modelId="{68C29362-21E8-F342-8872-3F9799AC0B1E}" type="sibTrans" cxnId="{44FF695D-9E2C-A748-8181-975B75C508BD}">
      <dgm:prSet/>
      <dgm:spPr/>
      <dgm:t>
        <a:bodyPr/>
        <a:lstStyle/>
        <a:p>
          <a:endParaRPr lang="en-US"/>
        </a:p>
      </dgm:t>
    </dgm:pt>
    <dgm:pt modelId="{036337F7-5C77-C643-9DBF-24FBA8AA662B}">
      <dgm:prSet/>
      <dgm:spPr/>
      <dgm:t>
        <a:bodyPr/>
        <a:lstStyle/>
        <a:p>
          <a:pPr rtl="0"/>
          <a:r>
            <a:rPr lang="en-US" smtClean="0"/>
            <a:t>Compiles to JavaScript</a:t>
          </a:r>
          <a:endParaRPr lang="en-US"/>
        </a:p>
      </dgm:t>
    </dgm:pt>
    <dgm:pt modelId="{5BC86924-373F-CB4B-B7B2-1B235C9BBDCB}" type="parTrans" cxnId="{40811506-F809-624D-B9D5-7CF75FCD96AC}">
      <dgm:prSet/>
      <dgm:spPr/>
      <dgm:t>
        <a:bodyPr/>
        <a:lstStyle/>
        <a:p>
          <a:endParaRPr lang="en-US"/>
        </a:p>
      </dgm:t>
    </dgm:pt>
    <dgm:pt modelId="{DDE034F4-B3BF-4641-9FDE-45A57FA4D039}" type="sibTrans" cxnId="{40811506-F809-624D-B9D5-7CF75FCD96AC}">
      <dgm:prSet/>
      <dgm:spPr/>
      <dgm:t>
        <a:bodyPr/>
        <a:lstStyle/>
        <a:p>
          <a:endParaRPr lang="en-US"/>
        </a:p>
      </dgm:t>
    </dgm:pt>
    <dgm:pt modelId="{4900546B-1C04-264B-9A1A-5DD329816311}">
      <dgm:prSet/>
      <dgm:spPr/>
      <dgm:t>
        <a:bodyPr/>
        <a:lstStyle/>
        <a:p>
          <a:pPr rtl="0"/>
          <a:r>
            <a:rPr lang="en-US" dirty="0" err="1" smtClean="0"/>
            <a:t>EcmaScript</a:t>
          </a:r>
          <a:r>
            <a:rPr lang="en-US" dirty="0" smtClean="0"/>
            <a:t> 6 Features</a:t>
          </a:r>
          <a:endParaRPr lang="en-US" dirty="0"/>
        </a:p>
      </dgm:t>
    </dgm:pt>
    <dgm:pt modelId="{A3047084-386A-5445-AD57-A4DAA9734FF8}" type="parTrans" cxnId="{BB649763-DAB8-DF47-8C79-83B5F8B85AAC}">
      <dgm:prSet/>
      <dgm:spPr/>
      <dgm:t>
        <a:bodyPr/>
        <a:lstStyle/>
        <a:p>
          <a:endParaRPr lang="en-US"/>
        </a:p>
      </dgm:t>
    </dgm:pt>
    <dgm:pt modelId="{4711F416-6835-E644-B843-3A83FDAAEE31}" type="sibTrans" cxnId="{BB649763-DAB8-DF47-8C79-83B5F8B85AAC}">
      <dgm:prSet/>
      <dgm:spPr/>
      <dgm:t>
        <a:bodyPr/>
        <a:lstStyle/>
        <a:p>
          <a:endParaRPr lang="en-US"/>
        </a:p>
      </dgm:t>
    </dgm:pt>
    <dgm:pt modelId="{E37926BD-E775-F64B-8C9F-724552EA6928}" type="pres">
      <dgm:prSet presAssocID="{9DADC01C-3548-B040-B55E-C2AE516F914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9C92846-847E-B842-8323-A03762ACCC49}" type="pres">
      <dgm:prSet presAssocID="{A7532197-47EF-F14C-8D73-D442AA26CDBE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E5C472-E3A9-7D45-8AE2-1EC3FE4A1F7C}" type="pres">
      <dgm:prSet presAssocID="{1EDED88A-C62C-A341-A173-CBC60A3FB9F1}" presName="sibTrans" presStyleCnt="0"/>
      <dgm:spPr/>
      <dgm:t>
        <a:bodyPr/>
        <a:lstStyle/>
        <a:p>
          <a:endParaRPr lang="en-US"/>
        </a:p>
      </dgm:t>
    </dgm:pt>
    <dgm:pt modelId="{3DC5C840-4510-D94B-92FD-F8C4C1643E92}" type="pres">
      <dgm:prSet presAssocID="{394807E7-07E8-C74D-AC2B-94A702067D73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52A906-45D4-F144-A792-AD9B54E45A15}" type="pres">
      <dgm:prSet presAssocID="{057120C8-36B3-F04A-9511-B00862B62686}" presName="sibTrans" presStyleCnt="0"/>
      <dgm:spPr/>
      <dgm:t>
        <a:bodyPr/>
        <a:lstStyle/>
        <a:p>
          <a:endParaRPr lang="en-US"/>
        </a:p>
      </dgm:t>
    </dgm:pt>
    <dgm:pt modelId="{8565C292-413B-954E-9858-E479A2A87EBA}" type="pres">
      <dgm:prSet presAssocID="{E26BD87D-63AB-E44C-ABC0-7B183DFA722F}" presName="node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A3B358-337B-5D4A-B822-53101E38CFE8}" type="pres">
      <dgm:prSet presAssocID="{B8E5B5F7-C353-574A-AED6-18F5DBCEFA3B}" presName="sibTrans" presStyleCnt="0"/>
      <dgm:spPr/>
      <dgm:t>
        <a:bodyPr/>
        <a:lstStyle/>
        <a:p>
          <a:endParaRPr lang="en-US"/>
        </a:p>
      </dgm:t>
    </dgm:pt>
    <dgm:pt modelId="{9AFC5DB0-F3A0-D648-B25B-4D17073BD8A7}" type="pres">
      <dgm:prSet presAssocID="{E4621A39-35E5-8E4F-AFBA-FCB92A0A1FFA}" presName="node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105791-8110-5741-A3E8-5B1EE141E324}" type="pres">
      <dgm:prSet presAssocID="{7A848BBE-97BA-D84B-B852-B931D5498A71}" presName="sibTrans" presStyleCnt="0"/>
      <dgm:spPr/>
      <dgm:t>
        <a:bodyPr/>
        <a:lstStyle/>
        <a:p>
          <a:endParaRPr lang="en-US"/>
        </a:p>
      </dgm:t>
    </dgm:pt>
    <dgm:pt modelId="{07DD5F54-08AF-C84B-A041-B904D95C4612}" type="pres">
      <dgm:prSet presAssocID="{DF9C30F5-33B8-4840-99C0-5638245AA1ED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0BA180-2A9B-E44B-89B2-C0354FA774BD}" type="pres">
      <dgm:prSet presAssocID="{BCFD4585-43D3-624A-8830-2173DC604A4C}" presName="sibTrans" presStyleCnt="0"/>
      <dgm:spPr/>
      <dgm:t>
        <a:bodyPr/>
        <a:lstStyle/>
        <a:p>
          <a:endParaRPr lang="en-US"/>
        </a:p>
      </dgm:t>
    </dgm:pt>
    <dgm:pt modelId="{48E95D32-05AE-CB49-AEB8-2DFFC0563E02}" type="pres">
      <dgm:prSet presAssocID="{9074E874-2294-D44B-A24E-73A9DAB04105}" presName="node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C48505-B2A0-044D-803A-EEBFF7CCBDCC}" type="pres">
      <dgm:prSet presAssocID="{68C29362-21E8-F342-8872-3F9799AC0B1E}" presName="sibTrans" presStyleCnt="0"/>
      <dgm:spPr/>
      <dgm:t>
        <a:bodyPr/>
        <a:lstStyle/>
        <a:p>
          <a:endParaRPr lang="en-US"/>
        </a:p>
      </dgm:t>
    </dgm:pt>
    <dgm:pt modelId="{C067061D-20D9-A243-9FF2-D8D8B62EE674}" type="pres">
      <dgm:prSet presAssocID="{036337F7-5C77-C643-9DBF-24FBA8AA662B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F6A29E-BFF3-4843-BDF5-42944250A010}" type="pres">
      <dgm:prSet presAssocID="{DDE034F4-B3BF-4641-9FDE-45A57FA4D039}" presName="sibTrans" presStyleCnt="0"/>
      <dgm:spPr/>
      <dgm:t>
        <a:bodyPr/>
        <a:lstStyle/>
        <a:p>
          <a:endParaRPr lang="en-US"/>
        </a:p>
      </dgm:t>
    </dgm:pt>
    <dgm:pt modelId="{C15C386A-566E-EB41-9914-E326D51A23E8}" type="pres">
      <dgm:prSet presAssocID="{4900546B-1C04-264B-9A1A-5DD329816311}" presName="node" presStyleLbl="node1" presStyleIdx="7" presStyleCnt="8" custScaleX="1246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8D68E30-53C6-8043-929D-5307F5000D7C}" type="presOf" srcId="{E26BD87D-63AB-E44C-ABC0-7B183DFA722F}" destId="{8565C292-413B-954E-9858-E479A2A87EBA}" srcOrd="0" destOrd="0" presId="urn:microsoft.com/office/officeart/2005/8/layout/default"/>
    <dgm:cxn modelId="{DAB5042A-95B2-4C40-87AE-4B13A22BD9F8}" type="presOf" srcId="{A7532197-47EF-F14C-8D73-D442AA26CDBE}" destId="{A9C92846-847E-B842-8323-A03762ACCC49}" srcOrd="0" destOrd="0" presId="urn:microsoft.com/office/officeart/2005/8/layout/default"/>
    <dgm:cxn modelId="{310FA20E-2F86-1B45-8456-A1691815D2CC}" type="presOf" srcId="{9DADC01C-3548-B040-B55E-C2AE516F9145}" destId="{E37926BD-E775-F64B-8C9F-724552EA6928}" srcOrd="0" destOrd="0" presId="urn:microsoft.com/office/officeart/2005/8/layout/default"/>
    <dgm:cxn modelId="{B4A981A9-77E1-9347-A5CB-D19AB1ECEFBC}" type="presOf" srcId="{394807E7-07E8-C74D-AC2B-94A702067D73}" destId="{3DC5C840-4510-D94B-92FD-F8C4C1643E92}" srcOrd="0" destOrd="0" presId="urn:microsoft.com/office/officeart/2005/8/layout/default"/>
    <dgm:cxn modelId="{2AA14A97-4FEB-354B-B339-615F51C8FD9A}" type="presOf" srcId="{4900546B-1C04-264B-9A1A-5DD329816311}" destId="{C15C386A-566E-EB41-9914-E326D51A23E8}" srcOrd="0" destOrd="0" presId="urn:microsoft.com/office/officeart/2005/8/layout/default"/>
    <dgm:cxn modelId="{7D7DCE3E-49E9-0B4D-ACDB-EF05AE48AB93}" type="presOf" srcId="{DF9C30F5-33B8-4840-99C0-5638245AA1ED}" destId="{07DD5F54-08AF-C84B-A041-B904D95C4612}" srcOrd="0" destOrd="0" presId="urn:microsoft.com/office/officeart/2005/8/layout/default"/>
    <dgm:cxn modelId="{40811506-F809-624D-B9D5-7CF75FCD96AC}" srcId="{9DADC01C-3548-B040-B55E-C2AE516F9145}" destId="{036337F7-5C77-C643-9DBF-24FBA8AA662B}" srcOrd="6" destOrd="0" parTransId="{5BC86924-373F-CB4B-B7B2-1B235C9BBDCB}" sibTransId="{DDE034F4-B3BF-4641-9FDE-45A57FA4D039}"/>
    <dgm:cxn modelId="{721F70D0-A6AA-8D40-BFB4-1A1A1E647DFF}" srcId="{9DADC01C-3548-B040-B55E-C2AE516F9145}" destId="{E4621A39-35E5-8E4F-AFBA-FCB92A0A1FFA}" srcOrd="3" destOrd="0" parTransId="{58A025CF-890E-FB4C-9E84-3D03159C14A7}" sibTransId="{7A848BBE-97BA-D84B-B852-B931D5498A71}"/>
    <dgm:cxn modelId="{51F89286-AF55-F34F-B743-F2C403B87015}" srcId="{9DADC01C-3548-B040-B55E-C2AE516F9145}" destId="{E26BD87D-63AB-E44C-ABC0-7B183DFA722F}" srcOrd="2" destOrd="0" parTransId="{96240297-A872-3F45-9245-40E80CCD3023}" sibTransId="{B8E5B5F7-C353-574A-AED6-18F5DBCEFA3B}"/>
    <dgm:cxn modelId="{2069D8C5-7476-B740-A174-A2E25D70A401}" srcId="{9DADC01C-3548-B040-B55E-C2AE516F9145}" destId="{DF9C30F5-33B8-4840-99C0-5638245AA1ED}" srcOrd="4" destOrd="0" parTransId="{2857442F-8DDF-F54F-94E1-92B98269503D}" sibTransId="{BCFD4585-43D3-624A-8830-2173DC604A4C}"/>
    <dgm:cxn modelId="{44FF695D-9E2C-A748-8181-975B75C508BD}" srcId="{9DADC01C-3548-B040-B55E-C2AE516F9145}" destId="{9074E874-2294-D44B-A24E-73A9DAB04105}" srcOrd="5" destOrd="0" parTransId="{0213F0C3-D203-5940-AFD1-B45BB6C050F6}" sibTransId="{68C29362-21E8-F342-8872-3F9799AC0B1E}"/>
    <dgm:cxn modelId="{402D1AE4-E0AC-EA4F-BB5F-E906326DA072}" srcId="{9DADC01C-3548-B040-B55E-C2AE516F9145}" destId="{394807E7-07E8-C74D-AC2B-94A702067D73}" srcOrd="1" destOrd="0" parTransId="{074A2BC5-60AE-C646-A554-EA14F9A451C7}" sibTransId="{057120C8-36B3-F04A-9511-B00862B62686}"/>
    <dgm:cxn modelId="{FDA84C67-1D1C-6B42-AC11-DA348E4F1CFC}" srcId="{9DADC01C-3548-B040-B55E-C2AE516F9145}" destId="{A7532197-47EF-F14C-8D73-D442AA26CDBE}" srcOrd="0" destOrd="0" parTransId="{267398E5-590E-4942-A19A-14350CECDAB0}" sibTransId="{1EDED88A-C62C-A341-A173-CBC60A3FB9F1}"/>
    <dgm:cxn modelId="{E26050B8-674D-C742-960B-5ECB7709E0D5}" type="presOf" srcId="{9074E874-2294-D44B-A24E-73A9DAB04105}" destId="{48E95D32-05AE-CB49-AEB8-2DFFC0563E02}" srcOrd="0" destOrd="0" presId="urn:microsoft.com/office/officeart/2005/8/layout/default"/>
    <dgm:cxn modelId="{5F099AC1-4FC2-0741-927F-7D3B5BB7A0A2}" type="presOf" srcId="{E4621A39-35E5-8E4F-AFBA-FCB92A0A1FFA}" destId="{9AFC5DB0-F3A0-D648-B25B-4D17073BD8A7}" srcOrd="0" destOrd="0" presId="urn:microsoft.com/office/officeart/2005/8/layout/default"/>
    <dgm:cxn modelId="{9870ABF0-CA0C-C941-9B09-56B81FF3F1AC}" type="presOf" srcId="{036337F7-5C77-C643-9DBF-24FBA8AA662B}" destId="{C067061D-20D9-A243-9FF2-D8D8B62EE674}" srcOrd="0" destOrd="0" presId="urn:microsoft.com/office/officeart/2005/8/layout/default"/>
    <dgm:cxn modelId="{BB649763-DAB8-DF47-8C79-83B5F8B85AAC}" srcId="{9DADC01C-3548-B040-B55E-C2AE516F9145}" destId="{4900546B-1C04-264B-9A1A-5DD329816311}" srcOrd="7" destOrd="0" parTransId="{A3047084-386A-5445-AD57-A4DAA9734FF8}" sibTransId="{4711F416-6835-E644-B843-3A83FDAAEE31}"/>
    <dgm:cxn modelId="{1C8EAD8F-F7AA-CC49-984F-17874F107B2A}" type="presParOf" srcId="{E37926BD-E775-F64B-8C9F-724552EA6928}" destId="{A9C92846-847E-B842-8323-A03762ACCC49}" srcOrd="0" destOrd="0" presId="urn:microsoft.com/office/officeart/2005/8/layout/default"/>
    <dgm:cxn modelId="{CCB6A39A-F933-BA4B-861D-CA995E6FAD1B}" type="presParOf" srcId="{E37926BD-E775-F64B-8C9F-724552EA6928}" destId="{2BE5C472-E3A9-7D45-8AE2-1EC3FE4A1F7C}" srcOrd="1" destOrd="0" presId="urn:microsoft.com/office/officeart/2005/8/layout/default"/>
    <dgm:cxn modelId="{4E92EF41-F684-4644-866F-C54D1B316D91}" type="presParOf" srcId="{E37926BD-E775-F64B-8C9F-724552EA6928}" destId="{3DC5C840-4510-D94B-92FD-F8C4C1643E92}" srcOrd="2" destOrd="0" presId="urn:microsoft.com/office/officeart/2005/8/layout/default"/>
    <dgm:cxn modelId="{DBA6AA33-13A2-AF45-836C-4EB3FD93A848}" type="presParOf" srcId="{E37926BD-E775-F64B-8C9F-724552EA6928}" destId="{6452A906-45D4-F144-A792-AD9B54E45A15}" srcOrd="3" destOrd="0" presId="urn:microsoft.com/office/officeart/2005/8/layout/default"/>
    <dgm:cxn modelId="{6F7BBBB4-18AD-0544-BCE5-D0E94443895E}" type="presParOf" srcId="{E37926BD-E775-F64B-8C9F-724552EA6928}" destId="{8565C292-413B-954E-9858-E479A2A87EBA}" srcOrd="4" destOrd="0" presId="urn:microsoft.com/office/officeart/2005/8/layout/default"/>
    <dgm:cxn modelId="{A0F8807F-81D7-5A40-9F26-9DCE42923075}" type="presParOf" srcId="{E37926BD-E775-F64B-8C9F-724552EA6928}" destId="{E3A3B358-337B-5D4A-B822-53101E38CFE8}" srcOrd="5" destOrd="0" presId="urn:microsoft.com/office/officeart/2005/8/layout/default"/>
    <dgm:cxn modelId="{CB6F83D1-700A-E04A-9F3F-0706E83120EE}" type="presParOf" srcId="{E37926BD-E775-F64B-8C9F-724552EA6928}" destId="{9AFC5DB0-F3A0-D648-B25B-4D17073BD8A7}" srcOrd="6" destOrd="0" presId="urn:microsoft.com/office/officeart/2005/8/layout/default"/>
    <dgm:cxn modelId="{4277A4E0-21DB-604D-8FAD-64F51D28C0EE}" type="presParOf" srcId="{E37926BD-E775-F64B-8C9F-724552EA6928}" destId="{1B105791-8110-5741-A3E8-5B1EE141E324}" srcOrd="7" destOrd="0" presId="urn:microsoft.com/office/officeart/2005/8/layout/default"/>
    <dgm:cxn modelId="{7C709C6F-8B33-2B4F-95A4-4C653007932D}" type="presParOf" srcId="{E37926BD-E775-F64B-8C9F-724552EA6928}" destId="{07DD5F54-08AF-C84B-A041-B904D95C4612}" srcOrd="8" destOrd="0" presId="urn:microsoft.com/office/officeart/2005/8/layout/default"/>
    <dgm:cxn modelId="{B858D890-10A6-7E4F-BD45-CB513A4CC771}" type="presParOf" srcId="{E37926BD-E775-F64B-8C9F-724552EA6928}" destId="{7F0BA180-2A9B-E44B-89B2-C0354FA774BD}" srcOrd="9" destOrd="0" presId="urn:microsoft.com/office/officeart/2005/8/layout/default"/>
    <dgm:cxn modelId="{0A11C64F-E5BC-C04F-8898-046EC33DF3B4}" type="presParOf" srcId="{E37926BD-E775-F64B-8C9F-724552EA6928}" destId="{48E95D32-05AE-CB49-AEB8-2DFFC0563E02}" srcOrd="10" destOrd="0" presId="urn:microsoft.com/office/officeart/2005/8/layout/default"/>
    <dgm:cxn modelId="{81EEBBD8-00D4-B040-8B4E-F287B48BF7B3}" type="presParOf" srcId="{E37926BD-E775-F64B-8C9F-724552EA6928}" destId="{F9C48505-B2A0-044D-803A-EEBFF7CCBDCC}" srcOrd="11" destOrd="0" presId="urn:microsoft.com/office/officeart/2005/8/layout/default"/>
    <dgm:cxn modelId="{0F285D19-59C8-E64E-8F7A-C3DB6256890B}" type="presParOf" srcId="{E37926BD-E775-F64B-8C9F-724552EA6928}" destId="{C067061D-20D9-A243-9FF2-D8D8B62EE674}" srcOrd="12" destOrd="0" presId="urn:microsoft.com/office/officeart/2005/8/layout/default"/>
    <dgm:cxn modelId="{EEABCD51-134A-1A45-9F40-76D2B7E7193D}" type="presParOf" srcId="{E37926BD-E775-F64B-8C9F-724552EA6928}" destId="{87F6A29E-BFF3-4843-BDF5-42944250A010}" srcOrd="13" destOrd="0" presId="urn:microsoft.com/office/officeart/2005/8/layout/default"/>
    <dgm:cxn modelId="{F7284173-9EFB-A84F-9AAD-AA3904ED83A3}" type="presParOf" srcId="{E37926BD-E775-F64B-8C9F-724552EA6928}" destId="{C15C386A-566E-EB41-9914-E326D51A23E8}" srcOrd="14" destOrd="0" presId="urn:microsoft.com/office/officeart/2005/8/layout/defaul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90EFAA1-BA2B-A042-8C57-258112398F1B}" type="doc">
      <dgm:prSet loTypeId="urn:microsoft.com/office/officeart/2005/8/layout/list1" loCatId="matrix" qsTypeId="urn:microsoft.com/office/officeart/2005/8/quickstyle/simple2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9110C788-4050-554B-B5D8-41B8901641DC}">
      <dgm:prSet/>
      <dgm:spPr/>
      <dgm:t>
        <a:bodyPr/>
        <a:lstStyle/>
        <a:p>
          <a:pPr rtl="0"/>
          <a:r>
            <a:rPr lang="en-US" smtClean="0"/>
            <a:t>SharePoint Online</a:t>
          </a:r>
          <a:endParaRPr lang="en-US"/>
        </a:p>
      </dgm:t>
    </dgm:pt>
    <dgm:pt modelId="{47057FBB-783C-6149-B296-A78E9B390C9A}" type="parTrans" cxnId="{587F7974-A6A3-914E-A896-D8A4A3617E80}">
      <dgm:prSet/>
      <dgm:spPr/>
      <dgm:t>
        <a:bodyPr/>
        <a:lstStyle/>
        <a:p>
          <a:endParaRPr lang="en-US"/>
        </a:p>
      </dgm:t>
    </dgm:pt>
    <dgm:pt modelId="{AF23DF01-5996-DB44-9EF9-B0C4BC847C2B}" type="sibTrans" cxnId="{587F7974-A6A3-914E-A896-D8A4A3617E80}">
      <dgm:prSet/>
      <dgm:spPr/>
      <dgm:t>
        <a:bodyPr/>
        <a:lstStyle/>
        <a:p>
          <a:endParaRPr lang="en-US"/>
        </a:p>
      </dgm:t>
    </dgm:pt>
    <dgm:pt modelId="{F082DB46-CD9A-9449-BE95-8A578E7A8635}">
      <dgm:prSet/>
      <dgm:spPr/>
      <dgm:t>
        <a:bodyPr/>
        <a:lstStyle/>
        <a:p>
          <a:pPr rtl="0"/>
          <a:r>
            <a:rPr lang="en-US" smtClean="0"/>
            <a:t>Exchange Online</a:t>
          </a:r>
          <a:endParaRPr lang="en-US"/>
        </a:p>
      </dgm:t>
    </dgm:pt>
    <dgm:pt modelId="{D5946B92-249C-FE4A-88DB-36A4BA37E1FF}" type="parTrans" cxnId="{369ADBB1-7754-504C-A985-481617DFA88D}">
      <dgm:prSet/>
      <dgm:spPr/>
      <dgm:t>
        <a:bodyPr/>
        <a:lstStyle/>
        <a:p>
          <a:endParaRPr lang="en-US"/>
        </a:p>
      </dgm:t>
    </dgm:pt>
    <dgm:pt modelId="{F58DFFE7-E4BF-0940-B2B7-BB2A45B84859}" type="sibTrans" cxnId="{369ADBB1-7754-504C-A985-481617DFA88D}">
      <dgm:prSet/>
      <dgm:spPr/>
      <dgm:t>
        <a:bodyPr/>
        <a:lstStyle/>
        <a:p>
          <a:endParaRPr lang="en-US"/>
        </a:p>
      </dgm:t>
    </dgm:pt>
    <dgm:pt modelId="{757A1B55-C4CB-8D4A-B96A-3639F3293D3E}">
      <dgm:prSet/>
      <dgm:spPr/>
      <dgm:t>
        <a:bodyPr/>
        <a:lstStyle/>
        <a:p>
          <a:pPr rtl="0"/>
          <a:r>
            <a:rPr lang="en-US" dirty="0" smtClean="0"/>
            <a:t>Skype for Business</a:t>
          </a:r>
          <a:endParaRPr lang="en-US" dirty="0"/>
        </a:p>
      </dgm:t>
    </dgm:pt>
    <dgm:pt modelId="{6F27B90A-4880-5840-9D35-574ECD64C99F}" type="parTrans" cxnId="{2E70EFFC-505B-D140-8D85-2ABDDA21D680}">
      <dgm:prSet/>
      <dgm:spPr/>
      <dgm:t>
        <a:bodyPr/>
        <a:lstStyle/>
        <a:p>
          <a:endParaRPr lang="en-US"/>
        </a:p>
      </dgm:t>
    </dgm:pt>
    <dgm:pt modelId="{BF2B9A23-CCD5-8046-B468-18A989D1DE14}" type="sibTrans" cxnId="{2E70EFFC-505B-D140-8D85-2ABDDA21D680}">
      <dgm:prSet/>
      <dgm:spPr/>
      <dgm:t>
        <a:bodyPr/>
        <a:lstStyle/>
        <a:p>
          <a:endParaRPr lang="en-US"/>
        </a:p>
      </dgm:t>
    </dgm:pt>
    <dgm:pt modelId="{4C1581F9-F4E1-3047-BD44-4DBAF081F20A}">
      <dgm:prSet/>
      <dgm:spPr/>
      <dgm:t>
        <a:bodyPr/>
        <a:lstStyle/>
        <a:p>
          <a:pPr rtl="0"/>
          <a:r>
            <a:rPr lang="en-US" smtClean="0"/>
            <a:t>Yammer</a:t>
          </a:r>
          <a:endParaRPr lang="en-US"/>
        </a:p>
      </dgm:t>
    </dgm:pt>
    <dgm:pt modelId="{73C51115-1CE6-294A-A0F3-1D28EA603488}" type="parTrans" cxnId="{AB61DA86-ADB2-A046-9267-12DDAD64AB44}">
      <dgm:prSet/>
      <dgm:spPr/>
      <dgm:t>
        <a:bodyPr/>
        <a:lstStyle/>
        <a:p>
          <a:endParaRPr lang="en-US"/>
        </a:p>
      </dgm:t>
    </dgm:pt>
    <dgm:pt modelId="{9737A5DF-8992-994B-8C47-3106D29D1902}" type="sibTrans" cxnId="{AB61DA86-ADB2-A046-9267-12DDAD64AB44}">
      <dgm:prSet/>
      <dgm:spPr/>
      <dgm:t>
        <a:bodyPr/>
        <a:lstStyle/>
        <a:p>
          <a:endParaRPr lang="en-US"/>
        </a:p>
      </dgm:t>
    </dgm:pt>
    <dgm:pt modelId="{D77495DC-C0D5-194C-BF6B-14B0AD39DE8D}">
      <dgm:prSet/>
      <dgm:spPr/>
      <dgm:t>
        <a:bodyPr/>
        <a:lstStyle/>
        <a:p>
          <a:pPr rtl="0"/>
          <a:r>
            <a:rPr lang="en-US" dirty="0" smtClean="0"/>
            <a:t>OneDrive for Business</a:t>
          </a:r>
          <a:endParaRPr lang="en-US" dirty="0"/>
        </a:p>
      </dgm:t>
    </dgm:pt>
    <dgm:pt modelId="{A2EF4DE3-C72D-1644-8095-A8EF9A60D2F4}" type="parTrans" cxnId="{B2499AC4-41C1-8F4C-A320-E1700E91885F}">
      <dgm:prSet/>
      <dgm:spPr/>
    </dgm:pt>
    <dgm:pt modelId="{46D7798A-936A-754C-AD5D-9EB5AE924AC6}" type="sibTrans" cxnId="{B2499AC4-41C1-8F4C-A320-E1700E91885F}">
      <dgm:prSet/>
      <dgm:spPr/>
    </dgm:pt>
    <dgm:pt modelId="{0D828659-83E5-EB48-96B8-7CA829DCE417}" type="pres">
      <dgm:prSet presAssocID="{E90EFAA1-BA2B-A042-8C57-258112398F1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8D304B9-DF83-3F4E-B266-8063D2597D87}" type="pres">
      <dgm:prSet presAssocID="{9110C788-4050-554B-B5D8-41B8901641DC}" presName="parentLin" presStyleCnt="0"/>
      <dgm:spPr/>
    </dgm:pt>
    <dgm:pt modelId="{BF632D4C-6FCC-574B-A9FB-A5F90FAF645B}" type="pres">
      <dgm:prSet presAssocID="{9110C788-4050-554B-B5D8-41B8901641DC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0D4B288B-365C-924C-8C44-F260C161D6A2}" type="pres">
      <dgm:prSet presAssocID="{9110C788-4050-554B-B5D8-41B8901641DC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0651AB-D59A-434B-979D-9172CD3E365E}" type="pres">
      <dgm:prSet presAssocID="{9110C788-4050-554B-B5D8-41B8901641DC}" presName="negativeSpace" presStyleCnt="0"/>
      <dgm:spPr/>
    </dgm:pt>
    <dgm:pt modelId="{E8F619AA-3416-EF48-A550-B7E0D7D6D075}" type="pres">
      <dgm:prSet presAssocID="{9110C788-4050-554B-B5D8-41B8901641DC}" presName="childText" presStyleLbl="conFgAcc1" presStyleIdx="0" presStyleCnt="5">
        <dgm:presLayoutVars>
          <dgm:bulletEnabled val="1"/>
        </dgm:presLayoutVars>
      </dgm:prSet>
      <dgm:spPr/>
    </dgm:pt>
    <dgm:pt modelId="{FCF6816F-C843-A14C-8A12-645D1704D651}" type="pres">
      <dgm:prSet presAssocID="{AF23DF01-5996-DB44-9EF9-B0C4BC847C2B}" presName="spaceBetweenRectangles" presStyleCnt="0"/>
      <dgm:spPr/>
    </dgm:pt>
    <dgm:pt modelId="{B8FBB24F-FD60-1B4E-B9EE-2A117BEABA8A}" type="pres">
      <dgm:prSet presAssocID="{F082DB46-CD9A-9449-BE95-8A578E7A8635}" presName="parentLin" presStyleCnt="0"/>
      <dgm:spPr/>
    </dgm:pt>
    <dgm:pt modelId="{33A1F301-B4F1-5B4F-85A3-2D5E9131E9B6}" type="pres">
      <dgm:prSet presAssocID="{F082DB46-CD9A-9449-BE95-8A578E7A8635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BD04A43B-D6EB-8644-BCFB-6213BAD502F8}" type="pres">
      <dgm:prSet presAssocID="{F082DB46-CD9A-9449-BE95-8A578E7A8635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4298A3-4135-554F-9895-1FF5A9C52906}" type="pres">
      <dgm:prSet presAssocID="{F082DB46-CD9A-9449-BE95-8A578E7A8635}" presName="negativeSpace" presStyleCnt="0"/>
      <dgm:spPr/>
    </dgm:pt>
    <dgm:pt modelId="{C77F55EB-7732-934F-B2CC-CD1155BE3C28}" type="pres">
      <dgm:prSet presAssocID="{F082DB46-CD9A-9449-BE95-8A578E7A8635}" presName="childText" presStyleLbl="conFgAcc1" presStyleIdx="1" presStyleCnt="5">
        <dgm:presLayoutVars>
          <dgm:bulletEnabled val="1"/>
        </dgm:presLayoutVars>
      </dgm:prSet>
      <dgm:spPr/>
    </dgm:pt>
    <dgm:pt modelId="{AF8B2411-33BE-234D-9358-DD72D58D2A7C}" type="pres">
      <dgm:prSet presAssocID="{F58DFFE7-E4BF-0940-B2B7-BB2A45B84859}" presName="spaceBetweenRectangles" presStyleCnt="0"/>
      <dgm:spPr/>
    </dgm:pt>
    <dgm:pt modelId="{6E88CA95-8026-D14F-AED9-60DC11B4F5E0}" type="pres">
      <dgm:prSet presAssocID="{757A1B55-C4CB-8D4A-B96A-3639F3293D3E}" presName="parentLin" presStyleCnt="0"/>
      <dgm:spPr/>
    </dgm:pt>
    <dgm:pt modelId="{83E28A4C-BF80-2942-B665-AD021E10C5E2}" type="pres">
      <dgm:prSet presAssocID="{757A1B55-C4CB-8D4A-B96A-3639F3293D3E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B5171717-CD3C-E243-92DA-4F60281B51A6}" type="pres">
      <dgm:prSet presAssocID="{757A1B55-C4CB-8D4A-B96A-3639F3293D3E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3D6D76-C243-E24A-BFC7-7751EB8F051B}" type="pres">
      <dgm:prSet presAssocID="{757A1B55-C4CB-8D4A-B96A-3639F3293D3E}" presName="negativeSpace" presStyleCnt="0"/>
      <dgm:spPr/>
    </dgm:pt>
    <dgm:pt modelId="{B4042473-6A20-1B4A-88F5-25C81301EC34}" type="pres">
      <dgm:prSet presAssocID="{757A1B55-C4CB-8D4A-B96A-3639F3293D3E}" presName="childText" presStyleLbl="conFgAcc1" presStyleIdx="2" presStyleCnt="5">
        <dgm:presLayoutVars>
          <dgm:bulletEnabled val="1"/>
        </dgm:presLayoutVars>
      </dgm:prSet>
      <dgm:spPr/>
    </dgm:pt>
    <dgm:pt modelId="{A6F3E633-9549-494D-B01A-48BE83DFDE4F}" type="pres">
      <dgm:prSet presAssocID="{BF2B9A23-CCD5-8046-B468-18A989D1DE14}" presName="spaceBetweenRectangles" presStyleCnt="0"/>
      <dgm:spPr/>
    </dgm:pt>
    <dgm:pt modelId="{F46F360F-2894-0E46-AFE8-80669665581C}" type="pres">
      <dgm:prSet presAssocID="{D77495DC-C0D5-194C-BF6B-14B0AD39DE8D}" presName="parentLin" presStyleCnt="0"/>
      <dgm:spPr/>
    </dgm:pt>
    <dgm:pt modelId="{61A33E01-FB0D-F440-A839-201CCE77C1B8}" type="pres">
      <dgm:prSet presAssocID="{D77495DC-C0D5-194C-BF6B-14B0AD39DE8D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13E5B7B9-0199-E942-80ED-E1767C1D5183}" type="pres">
      <dgm:prSet presAssocID="{D77495DC-C0D5-194C-BF6B-14B0AD39DE8D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5F43C3-B61B-1C47-A832-B2C9F6BCB7A0}" type="pres">
      <dgm:prSet presAssocID="{D77495DC-C0D5-194C-BF6B-14B0AD39DE8D}" presName="negativeSpace" presStyleCnt="0"/>
      <dgm:spPr/>
    </dgm:pt>
    <dgm:pt modelId="{A1187BBE-AC77-AC47-A294-7CB0C4C7B5BC}" type="pres">
      <dgm:prSet presAssocID="{D77495DC-C0D5-194C-BF6B-14B0AD39DE8D}" presName="childText" presStyleLbl="conFgAcc1" presStyleIdx="3" presStyleCnt="5">
        <dgm:presLayoutVars>
          <dgm:bulletEnabled val="1"/>
        </dgm:presLayoutVars>
      </dgm:prSet>
      <dgm:spPr/>
    </dgm:pt>
    <dgm:pt modelId="{88F862C4-9864-5840-8400-4A562948207A}" type="pres">
      <dgm:prSet presAssocID="{46D7798A-936A-754C-AD5D-9EB5AE924AC6}" presName="spaceBetweenRectangles" presStyleCnt="0"/>
      <dgm:spPr/>
    </dgm:pt>
    <dgm:pt modelId="{504ACA7E-3C95-024D-A838-59189490EABB}" type="pres">
      <dgm:prSet presAssocID="{4C1581F9-F4E1-3047-BD44-4DBAF081F20A}" presName="parentLin" presStyleCnt="0"/>
      <dgm:spPr/>
    </dgm:pt>
    <dgm:pt modelId="{82669987-37BC-3F42-8F65-AB5C44DFAAE9}" type="pres">
      <dgm:prSet presAssocID="{4C1581F9-F4E1-3047-BD44-4DBAF081F20A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EED57FB6-E7BC-5541-9E12-83DE45B4A76C}" type="pres">
      <dgm:prSet presAssocID="{4C1581F9-F4E1-3047-BD44-4DBAF081F20A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2F76DC-1148-434D-855C-86E5A90B5AFB}" type="pres">
      <dgm:prSet presAssocID="{4C1581F9-F4E1-3047-BD44-4DBAF081F20A}" presName="negativeSpace" presStyleCnt="0"/>
      <dgm:spPr/>
    </dgm:pt>
    <dgm:pt modelId="{408BA24C-C986-A843-81A9-B071A5273C13}" type="pres">
      <dgm:prSet presAssocID="{4C1581F9-F4E1-3047-BD44-4DBAF081F20A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865BD1E7-25A2-8342-9B13-1261E9E11E44}" type="presOf" srcId="{D77495DC-C0D5-194C-BF6B-14B0AD39DE8D}" destId="{13E5B7B9-0199-E942-80ED-E1767C1D5183}" srcOrd="1" destOrd="0" presId="urn:microsoft.com/office/officeart/2005/8/layout/list1"/>
    <dgm:cxn modelId="{1AFA312F-F442-ED4A-B2B8-FF0FB542A8ED}" type="presOf" srcId="{D77495DC-C0D5-194C-BF6B-14B0AD39DE8D}" destId="{61A33E01-FB0D-F440-A839-201CCE77C1B8}" srcOrd="0" destOrd="0" presId="urn:microsoft.com/office/officeart/2005/8/layout/list1"/>
    <dgm:cxn modelId="{587F7974-A6A3-914E-A896-D8A4A3617E80}" srcId="{E90EFAA1-BA2B-A042-8C57-258112398F1B}" destId="{9110C788-4050-554B-B5D8-41B8901641DC}" srcOrd="0" destOrd="0" parTransId="{47057FBB-783C-6149-B296-A78E9B390C9A}" sibTransId="{AF23DF01-5996-DB44-9EF9-B0C4BC847C2B}"/>
    <dgm:cxn modelId="{2F04CAE8-A431-8741-BC30-35F049168238}" type="presOf" srcId="{9110C788-4050-554B-B5D8-41B8901641DC}" destId="{0D4B288B-365C-924C-8C44-F260C161D6A2}" srcOrd="1" destOrd="0" presId="urn:microsoft.com/office/officeart/2005/8/layout/list1"/>
    <dgm:cxn modelId="{73C6C0C1-CC46-3243-B3A6-A791C48ED846}" type="presOf" srcId="{757A1B55-C4CB-8D4A-B96A-3639F3293D3E}" destId="{83E28A4C-BF80-2942-B665-AD021E10C5E2}" srcOrd="0" destOrd="0" presId="urn:microsoft.com/office/officeart/2005/8/layout/list1"/>
    <dgm:cxn modelId="{838DE915-C90A-CF41-A981-12B896E2115E}" type="presOf" srcId="{9110C788-4050-554B-B5D8-41B8901641DC}" destId="{BF632D4C-6FCC-574B-A9FB-A5F90FAF645B}" srcOrd="0" destOrd="0" presId="urn:microsoft.com/office/officeart/2005/8/layout/list1"/>
    <dgm:cxn modelId="{8E6D4E73-554F-A644-A94A-49F1AE96C517}" type="presOf" srcId="{F082DB46-CD9A-9449-BE95-8A578E7A8635}" destId="{33A1F301-B4F1-5B4F-85A3-2D5E9131E9B6}" srcOrd="0" destOrd="0" presId="urn:microsoft.com/office/officeart/2005/8/layout/list1"/>
    <dgm:cxn modelId="{B2499AC4-41C1-8F4C-A320-E1700E91885F}" srcId="{E90EFAA1-BA2B-A042-8C57-258112398F1B}" destId="{D77495DC-C0D5-194C-BF6B-14B0AD39DE8D}" srcOrd="3" destOrd="0" parTransId="{A2EF4DE3-C72D-1644-8095-A8EF9A60D2F4}" sibTransId="{46D7798A-936A-754C-AD5D-9EB5AE924AC6}"/>
    <dgm:cxn modelId="{2E70EFFC-505B-D140-8D85-2ABDDA21D680}" srcId="{E90EFAA1-BA2B-A042-8C57-258112398F1B}" destId="{757A1B55-C4CB-8D4A-B96A-3639F3293D3E}" srcOrd="2" destOrd="0" parTransId="{6F27B90A-4880-5840-9D35-574ECD64C99F}" sibTransId="{BF2B9A23-CCD5-8046-B468-18A989D1DE14}"/>
    <dgm:cxn modelId="{F3ADAA88-DE62-CA4B-A97C-719111322F6F}" type="presOf" srcId="{F082DB46-CD9A-9449-BE95-8A578E7A8635}" destId="{BD04A43B-D6EB-8644-BCFB-6213BAD502F8}" srcOrd="1" destOrd="0" presId="urn:microsoft.com/office/officeart/2005/8/layout/list1"/>
    <dgm:cxn modelId="{AB61DA86-ADB2-A046-9267-12DDAD64AB44}" srcId="{E90EFAA1-BA2B-A042-8C57-258112398F1B}" destId="{4C1581F9-F4E1-3047-BD44-4DBAF081F20A}" srcOrd="4" destOrd="0" parTransId="{73C51115-1CE6-294A-A0F3-1D28EA603488}" sibTransId="{9737A5DF-8992-994B-8C47-3106D29D1902}"/>
    <dgm:cxn modelId="{573E6C73-C32E-5142-B2D4-FA27628F491E}" type="presOf" srcId="{4C1581F9-F4E1-3047-BD44-4DBAF081F20A}" destId="{EED57FB6-E7BC-5541-9E12-83DE45B4A76C}" srcOrd="1" destOrd="0" presId="urn:microsoft.com/office/officeart/2005/8/layout/list1"/>
    <dgm:cxn modelId="{369ADBB1-7754-504C-A985-481617DFA88D}" srcId="{E90EFAA1-BA2B-A042-8C57-258112398F1B}" destId="{F082DB46-CD9A-9449-BE95-8A578E7A8635}" srcOrd="1" destOrd="0" parTransId="{D5946B92-249C-FE4A-88DB-36A4BA37E1FF}" sibTransId="{F58DFFE7-E4BF-0940-B2B7-BB2A45B84859}"/>
    <dgm:cxn modelId="{77A22AA2-2B86-B248-BFB0-D7C6C5A768F4}" type="presOf" srcId="{4C1581F9-F4E1-3047-BD44-4DBAF081F20A}" destId="{82669987-37BC-3F42-8F65-AB5C44DFAAE9}" srcOrd="0" destOrd="0" presId="urn:microsoft.com/office/officeart/2005/8/layout/list1"/>
    <dgm:cxn modelId="{4997BA09-3AC6-A945-AEF7-DCAFBB006EC4}" type="presOf" srcId="{757A1B55-C4CB-8D4A-B96A-3639F3293D3E}" destId="{B5171717-CD3C-E243-92DA-4F60281B51A6}" srcOrd="1" destOrd="0" presId="urn:microsoft.com/office/officeart/2005/8/layout/list1"/>
    <dgm:cxn modelId="{74F299A6-F2A8-0644-A7F2-6184CCBEB91C}" type="presOf" srcId="{E90EFAA1-BA2B-A042-8C57-258112398F1B}" destId="{0D828659-83E5-EB48-96B8-7CA829DCE417}" srcOrd="0" destOrd="0" presId="urn:microsoft.com/office/officeart/2005/8/layout/list1"/>
    <dgm:cxn modelId="{0199EC1C-C1FA-7448-8D62-B7BC3293EB1A}" type="presParOf" srcId="{0D828659-83E5-EB48-96B8-7CA829DCE417}" destId="{B8D304B9-DF83-3F4E-B266-8063D2597D87}" srcOrd="0" destOrd="0" presId="urn:microsoft.com/office/officeart/2005/8/layout/list1"/>
    <dgm:cxn modelId="{3BE061FD-C920-8144-AE21-F551F04015E9}" type="presParOf" srcId="{B8D304B9-DF83-3F4E-B266-8063D2597D87}" destId="{BF632D4C-6FCC-574B-A9FB-A5F90FAF645B}" srcOrd="0" destOrd="0" presId="urn:microsoft.com/office/officeart/2005/8/layout/list1"/>
    <dgm:cxn modelId="{37FD040A-A538-3B48-9832-72250B1F24B8}" type="presParOf" srcId="{B8D304B9-DF83-3F4E-B266-8063D2597D87}" destId="{0D4B288B-365C-924C-8C44-F260C161D6A2}" srcOrd="1" destOrd="0" presId="urn:microsoft.com/office/officeart/2005/8/layout/list1"/>
    <dgm:cxn modelId="{1C9F0DF4-034F-AB4E-B56B-825615C79F10}" type="presParOf" srcId="{0D828659-83E5-EB48-96B8-7CA829DCE417}" destId="{020651AB-D59A-434B-979D-9172CD3E365E}" srcOrd="1" destOrd="0" presId="urn:microsoft.com/office/officeart/2005/8/layout/list1"/>
    <dgm:cxn modelId="{0A9F645C-EAFC-974D-9C73-C6631F980DD0}" type="presParOf" srcId="{0D828659-83E5-EB48-96B8-7CA829DCE417}" destId="{E8F619AA-3416-EF48-A550-B7E0D7D6D075}" srcOrd="2" destOrd="0" presId="urn:microsoft.com/office/officeart/2005/8/layout/list1"/>
    <dgm:cxn modelId="{77E02DCA-0F4E-524B-B76B-DAB26D612A76}" type="presParOf" srcId="{0D828659-83E5-EB48-96B8-7CA829DCE417}" destId="{FCF6816F-C843-A14C-8A12-645D1704D651}" srcOrd="3" destOrd="0" presId="urn:microsoft.com/office/officeart/2005/8/layout/list1"/>
    <dgm:cxn modelId="{89326E93-4272-CB47-A52C-33091609408F}" type="presParOf" srcId="{0D828659-83E5-EB48-96B8-7CA829DCE417}" destId="{B8FBB24F-FD60-1B4E-B9EE-2A117BEABA8A}" srcOrd="4" destOrd="0" presId="urn:microsoft.com/office/officeart/2005/8/layout/list1"/>
    <dgm:cxn modelId="{FECE9A2E-9999-544F-98CB-523FF24BA91C}" type="presParOf" srcId="{B8FBB24F-FD60-1B4E-B9EE-2A117BEABA8A}" destId="{33A1F301-B4F1-5B4F-85A3-2D5E9131E9B6}" srcOrd="0" destOrd="0" presId="urn:microsoft.com/office/officeart/2005/8/layout/list1"/>
    <dgm:cxn modelId="{3F12ED0B-1893-2B41-A236-4656C9194852}" type="presParOf" srcId="{B8FBB24F-FD60-1B4E-B9EE-2A117BEABA8A}" destId="{BD04A43B-D6EB-8644-BCFB-6213BAD502F8}" srcOrd="1" destOrd="0" presId="urn:microsoft.com/office/officeart/2005/8/layout/list1"/>
    <dgm:cxn modelId="{8CF52E0A-BD61-774C-ADE2-C289CAF77575}" type="presParOf" srcId="{0D828659-83E5-EB48-96B8-7CA829DCE417}" destId="{D74298A3-4135-554F-9895-1FF5A9C52906}" srcOrd="5" destOrd="0" presId="urn:microsoft.com/office/officeart/2005/8/layout/list1"/>
    <dgm:cxn modelId="{EE7BFDF4-13A7-5940-BF12-93F8B2BD8288}" type="presParOf" srcId="{0D828659-83E5-EB48-96B8-7CA829DCE417}" destId="{C77F55EB-7732-934F-B2CC-CD1155BE3C28}" srcOrd="6" destOrd="0" presId="urn:microsoft.com/office/officeart/2005/8/layout/list1"/>
    <dgm:cxn modelId="{66FECCFF-48A3-D14C-AFE9-0602687DDD6F}" type="presParOf" srcId="{0D828659-83E5-EB48-96B8-7CA829DCE417}" destId="{AF8B2411-33BE-234D-9358-DD72D58D2A7C}" srcOrd="7" destOrd="0" presId="urn:microsoft.com/office/officeart/2005/8/layout/list1"/>
    <dgm:cxn modelId="{6AC13C04-54AC-0149-90F6-DAA43553A15A}" type="presParOf" srcId="{0D828659-83E5-EB48-96B8-7CA829DCE417}" destId="{6E88CA95-8026-D14F-AED9-60DC11B4F5E0}" srcOrd="8" destOrd="0" presId="urn:microsoft.com/office/officeart/2005/8/layout/list1"/>
    <dgm:cxn modelId="{2A30AFC7-A495-4547-A5AF-23089FA25F49}" type="presParOf" srcId="{6E88CA95-8026-D14F-AED9-60DC11B4F5E0}" destId="{83E28A4C-BF80-2942-B665-AD021E10C5E2}" srcOrd="0" destOrd="0" presId="urn:microsoft.com/office/officeart/2005/8/layout/list1"/>
    <dgm:cxn modelId="{03972093-5DC1-1540-B6D8-808D761DCEAE}" type="presParOf" srcId="{6E88CA95-8026-D14F-AED9-60DC11B4F5E0}" destId="{B5171717-CD3C-E243-92DA-4F60281B51A6}" srcOrd="1" destOrd="0" presId="urn:microsoft.com/office/officeart/2005/8/layout/list1"/>
    <dgm:cxn modelId="{1AFC8D0A-866B-004F-A9A1-8AF9F5705F0C}" type="presParOf" srcId="{0D828659-83E5-EB48-96B8-7CA829DCE417}" destId="{593D6D76-C243-E24A-BFC7-7751EB8F051B}" srcOrd="9" destOrd="0" presId="urn:microsoft.com/office/officeart/2005/8/layout/list1"/>
    <dgm:cxn modelId="{1DD72069-14DE-9B45-808C-6078C46DC7A0}" type="presParOf" srcId="{0D828659-83E5-EB48-96B8-7CA829DCE417}" destId="{B4042473-6A20-1B4A-88F5-25C81301EC34}" srcOrd="10" destOrd="0" presId="urn:microsoft.com/office/officeart/2005/8/layout/list1"/>
    <dgm:cxn modelId="{D2824BAB-C357-A34E-AEE0-E876B2520F65}" type="presParOf" srcId="{0D828659-83E5-EB48-96B8-7CA829DCE417}" destId="{A6F3E633-9549-494D-B01A-48BE83DFDE4F}" srcOrd="11" destOrd="0" presId="urn:microsoft.com/office/officeart/2005/8/layout/list1"/>
    <dgm:cxn modelId="{87DAC4F3-88B0-214D-B694-FF79AD06B518}" type="presParOf" srcId="{0D828659-83E5-EB48-96B8-7CA829DCE417}" destId="{F46F360F-2894-0E46-AFE8-80669665581C}" srcOrd="12" destOrd="0" presId="urn:microsoft.com/office/officeart/2005/8/layout/list1"/>
    <dgm:cxn modelId="{9A7224E5-5C67-2749-BA33-0C9E55F632C3}" type="presParOf" srcId="{F46F360F-2894-0E46-AFE8-80669665581C}" destId="{61A33E01-FB0D-F440-A839-201CCE77C1B8}" srcOrd="0" destOrd="0" presId="urn:microsoft.com/office/officeart/2005/8/layout/list1"/>
    <dgm:cxn modelId="{9C5CBB27-77A9-2741-8C26-A4B60331866D}" type="presParOf" srcId="{F46F360F-2894-0E46-AFE8-80669665581C}" destId="{13E5B7B9-0199-E942-80ED-E1767C1D5183}" srcOrd="1" destOrd="0" presId="urn:microsoft.com/office/officeart/2005/8/layout/list1"/>
    <dgm:cxn modelId="{F2CF959B-D733-A949-9D27-4BB72453CA86}" type="presParOf" srcId="{0D828659-83E5-EB48-96B8-7CA829DCE417}" destId="{145F43C3-B61B-1C47-A832-B2C9F6BCB7A0}" srcOrd="13" destOrd="0" presId="urn:microsoft.com/office/officeart/2005/8/layout/list1"/>
    <dgm:cxn modelId="{34FC61BD-1C7A-6444-8555-7C9E0FF89985}" type="presParOf" srcId="{0D828659-83E5-EB48-96B8-7CA829DCE417}" destId="{A1187BBE-AC77-AC47-A294-7CB0C4C7B5BC}" srcOrd="14" destOrd="0" presId="urn:microsoft.com/office/officeart/2005/8/layout/list1"/>
    <dgm:cxn modelId="{DDB002A2-78F1-CC43-8534-478C7FF506C0}" type="presParOf" srcId="{0D828659-83E5-EB48-96B8-7CA829DCE417}" destId="{88F862C4-9864-5840-8400-4A562948207A}" srcOrd="15" destOrd="0" presId="urn:microsoft.com/office/officeart/2005/8/layout/list1"/>
    <dgm:cxn modelId="{365CCFE9-DF87-DD4D-9FDF-A5DFDE6D9E89}" type="presParOf" srcId="{0D828659-83E5-EB48-96B8-7CA829DCE417}" destId="{504ACA7E-3C95-024D-A838-59189490EABB}" srcOrd="16" destOrd="0" presId="urn:microsoft.com/office/officeart/2005/8/layout/list1"/>
    <dgm:cxn modelId="{D5CFF8B1-2221-4B49-B111-AEC8ED00EBE0}" type="presParOf" srcId="{504ACA7E-3C95-024D-A838-59189490EABB}" destId="{82669987-37BC-3F42-8F65-AB5C44DFAAE9}" srcOrd="0" destOrd="0" presId="urn:microsoft.com/office/officeart/2005/8/layout/list1"/>
    <dgm:cxn modelId="{81584545-F6AF-9A42-A2C9-6014FC8E2EB0}" type="presParOf" srcId="{504ACA7E-3C95-024D-A838-59189490EABB}" destId="{EED57FB6-E7BC-5541-9E12-83DE45B4A76C}" srcOrd="1" destOrd="0" presId="urn:microsoft.com/office/officeart/2005/8/layout/list1"/>
    <dgm:cxn modelId="{74D6C054-C030-034A-9204-61D7D216FF13}" type="presParOf" srcId="{0D828659-83E5-EB48-96B8-7CA829DCE417}" destId="{152F76DC-1148-434D-855C-86E5A90B5AFB}" srcOrd="17" destOrd="0" presId="urn:microsoft.com/office/officeart/2005/8/layout/list1"/>
    <dgm:cxn modelId="{EA0AC221-C265-B145-A64F-D06E4F4BD4D2}" type="presParOf" srcId="{0D828659-83E5-EB48-96B8-7CA829DCE417}" destId="{408BA24C-C986-A843-81A9-B071A5273C13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5B64BFC-6D51-4FD0-8EB5-7F0CFF12ED8E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6AB99D6-83BC-4C8D-8A5C-033EDB4E386F}">
      <dgm:prSet phldrT="[Text]"/>
      <dgm:spPr/>
      <dgm:t>
        <a:bodyPr/>
        <a:lstStyle/>
        <a:p>
          <a:endParaRPr lang="nb-NO" dirty="0" smtClean="0"/>
        </a:p>
        <a:p>
          <a:endParaRPr lang="en-GB" dirty="0"/>
        </a:p>
      </dgm:t>
    </dgm:pt>
    <dgm:pt modelId="{C0281889-47E3-4FCF-B048-44D1E229A3C4}" type="sibTrans" cxnId="{BE301AAC-0FA7-4F15-BCA1-CA9003155E8B}">
      <dgm:prSet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GB"/>
        </a:p>
      </dgm:t>
    </dgm:pt>
    <dgm:pt modelId="{1803AF9E-52D8-46B8-80AC-0ADBB7F6D1E7}" type="parTrans" cxnId="{BE301AAC-0FA7-4F15-BCA1-CA9003155E8B}">
      <dgm:prSet/>
      <dgm:spPr/>
      <dgm:t>
        <a:bodyPr/>
        <a:lstStyle/>
        <a:p>
          <a:endParaRPr lang="en-GB"/>
        </a:p>
      </dgm:t>
    </dgm:pt>
    <dgm:pt modelId="{62FCCB03-E374-451D-98F2-5D828F934070}" type="pres">
      <dgm:prSet presAssocID="{A5B64BFC-6D51-4FD0-8EB5-7F0CFF12ED8E}" presName="Name0" presStyleCnt="0">
        <dgm:presLayoutVars>
          <dgm:chMax val="7"/>
          <dgm:chPref val="7"/>
          <dgm:dir/>
        </dgm:presLayoutVars>
      </dgm:prSet>
      <dgm:spPr/>
    </dgm:pt>
    <dgm:pt modelId="{8ADE9732-7F45-49AD-A367-88683D9353B9}" type="pres">
      <dgm:prSet presAssocID="{A5B64BFC-6D51-4FD0-8EB5-7F0CFF12ED8E}" presName="Name1" presStyleCnt="0"/>
      <dgm:spPr/>
    </dgm:pt>
    <dgm:pt modelId="{FC274685-C9F5-4094-86C4-B75E27DE907C}" type="pres">
      <dgm:prSet presAssocID="{C0281889-47E3-4FCF-B048-44D1E229A3C4}" presName="picture_1" presStyleCnt="0"/>
      <dgm:spPr/>
    </dgm:pt>
    <dgm:pt modelId="{46D36D89-423D-4446-B477-AB475692CC3D}" type="pres">
      <dgm:prSet presAssocID="{C0281889-47E3-4FCF-B048-44D1E229A3C4}" presName="pictureRepeatNode" presStyleLbl="alignImgPlace1" presStyleIdx="0" presStyleCnt="1" custScaleX="191440" custScaleY="191440"/>
      <dgm:spPr/>
      <dgm:t>
        <a:bodyPr/>
        <a:lstStyle/>
        <a:p>
          <a:endParaRPr lang="en-GB"/>
        </a:p>
      </dgm:t>
    </dgm:pt>
    <dgm:pt modelId="{79D7CEDB-8104-4451-ACE4-9C54728C8F31}" type="pres">
      <dgm:prSet presAssocID="{46AB99D6-83BC-4C8D-8A5C-033EDB4E386F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1BE39896-479C-B740-8409-BFC56C735F4B}" type="presOf" srcId="{A5B64BFC-6D51-4FD0-8EB5-7F0CFF12ED8E}" destId="{62FCCB03-E374-451D-98F2-5D828F934070}" srcOrd="0" destOrd="0" presId="urn:microsoft.com/office/officeart/2008/layout/CircularPictureCallout"/>
    <dgm:cxn modelId="{092828EA-F6B2-474D-9A21-62A8FF7838ED}" type="presOf" srcId="{46AB99D6-83BC-4C8D-8A5C-033EDB4E386F}" destId="{79D7CEDB-8104-4451-ACE4-9C54728C8F31}" srcOrd="0" destOrd="0" presId="urn:microsoft.com/office/officeart/2008/layout/CircularPictureCallout"/>
    <dgm:cxn modelId="{BE301AAC-0FA7-4F15-BCA1-CA9003155E8B}" srcId="{A5B64BFC-6D51-4FD0-8EB5-7F0CFF12ED8E}" destId="{46AB99D6-83BC-4C8D-8A5C-033EDB4E386F}" srcOrd="0" destOrd="0" parTransId="{1803AF9E-52D8-46B8-80AC-0ADBB7F6D1E7}" sibTransId="{C0281889-47E3-4FCF-B048-44D1E229A3C4}"/>
    <dgm:cxn modelId="{9B3C37A2-274C-344B-AAD6-7E61E3843D13}" type="presOf" srcId="{C0281889-47E3-4FCF-B048-44D1E229A3C4}" destId="{46D36D89-423D-4446-B477-AB475692CC3D}" srcOrd="0" destOrd="0" presId="urn:microsoft.com/office/officeart/2008/layout/CircularPictureCallout"/>
    <dgm:cxn modelId="{1274F0A1-49CC-A845-93B1-1B1AFE7A3F0C}" type="presParOf" srcId="{62FCCB03-E374-451D-98F2-5D828F934070}" destId="{8ADE9732-7F45-49AD-A367-88683D9353B9}" srcOrd="0" destOrd="0" presId="urn:microsoft.com/office/officeart/2008/layout/CircularPictureCallout"/>
    <dgm:cxn modelId="{634A6FA3-B770-3C4B-B3FC-9033A6B70059}" type="presParOf" srcId="{8ADE9732-7F45-49AD-A367-88683D9353B9}" destId="{FC274685-C9F5-4094-86C4-B75E27DE907C}" srcOrd="0" destOrd="0" presId="urn:microsoft.com/office/officeart/2008/layout/CircularPictureCallout"/>
    <dgm:cxn modelId="{9C6E2243-DA4B-8143-BDAF-FC41C3B70450}" type="presParOf" srcId="{FC274685-C9F5-4094-86C4-B75E27DE907C}" destId="{46D36D89-423D-4446-B477-AB475692CC3D}" srcOrd="0" destOrd="0" presId="urn:microsoft.com/office/officeart/2008/layout/CircularPictureCallout"/>
    <dgm:cxn modelId="{2D24804F-8A93-3643-BC97-0958E0DBECF3}" type="presParOf" srcId="{8ADE9732-7F45-49AD-A367-88683D9353B9}" destId="{79D7CEDB-8104-4451-ACE4-9C54728C8F31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B64BFC-6D51-4FD0-8EB5-7F0CFF12ED8E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46AB99D6-83BC-4C8D-8A5C-033EDB4E386F}">
      <dgm:prSet phldrT="[Text]"/>
      <dgm:spPr/>
      <dgm:t>
        <a:bodyPr/>
        <a:lstStyle/>
        <a:p>
          <a:endParaRPr lang="nb-NO" dirty="0" smtClean="0"/>
        </a:p>
        <a:p>
          <a:endParaRPr lang="en-GB" dirty="0"/>
        </a:p>
      </dgm:t>
    </dgm:pt>
    <dgm:pt modelId="{C0281889-47E3-4FCF-B048-44D1E229A3C4}" type="sibTrans" cxnId="{BE301AAC-0FA7-4F15-BCA1-CA9003155E8B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5000" b="-25000"/>
          </a:stretch>
        </a:blipFill>
      </dgm:spPr>
      <dgm:t>
        <a:bodyPr/>
        <a:lstStyle/>
        <a:p>
          <a:endParaRPr lang="en-GB"/>
        </a:p>
      </dgm:t>
    </dgm:pt>
    <dgm:pt modelId="{1803AF9E-52D8-46B8-80AC-0ADBB7F6D1E7}" type="parTrans" cxnId="{BE301AAC-0FA7-4F15-BCA1-CA9003155E8B}">
      <dgm:prSet/>
      <dgm:spPr/>
      <dgm:t>
        <a:bodyPr/>
        <a:lstStyle/>
        <a:p>
          <a:endParaRPr lang="en-GB"/>
        </a:p>
      </dgm:t>
    </dgm:pt>
    <dgm:pt modelId="{62FCCB03-E374-451D-98F2-5D828F934070}" type="pres">
      <dgm:prSet presAssocID="{A5B64BFC-6D51-4FD0-8EB5-7F0CFF12ED8E}" presName="Name0" presStyleCnt="0">
        <dgm:presLayoutVars>
          <dgm:chMax val="7"/>
          <dgm:chPref val="7"/>
          <dgm:dir/>
        </dgm:presLayoutVars>
      </dgm:prSet>
      <dgm:spPr/>
    </dgm:pt>
    <dgm:pt modelId="{8ADE9732-7F45-49AD-A367-88683D9353B9}" type="pres">
      <dgm:prSet presAssocID="{A5B64BFC-6D51-4FD0-8EB5-7F0CFF12ED8E}" presName="Name1" presStyleCnt="0"/>
      <dgm:spPr/>
    </dgm:pt>
    <dgm:pt modelId="{FC274685-C9F5-4094-86C4-B75E27DE907C}" type="pres">
      <dgm:prSet presAssocID="{C0281889-47E3-4FCF-B048-44D1E229A3C4}" presName="picture_1" presStyleCnt="0"/>
      <dgm:spPr/>
    </dgm:pt>
    <dgm:pt modelId="{46D36D89-423D-4446-B477-AB475692CC3D}" type="pres">
      <dgm:prSet presAssocID="{C0281889-47E3-4FCF-B048-44D1E229A3C4}" presName="pictureRepeatNode" presStyleLbl="alignImgPlace1" presStyleIdx="0" presStyleCnt="1" custScaleX="191440" custScaleY="191440"/>
      <dgm:spPr/>
      <dgm:t>
        <a:bodyPr/>
        <a:lstStyle/>
        <a:p>
          <a:endParaRPr lang="en-GB"/>
        </a:p>
      </dgm:t>
    </dgm:pt>
    <dgm:pt modelId="{79D7CEDB-8104-4451-ACE4-9C54728C8F31}" type="pres">
      <dgm:prSet presAssocID="{46AB99D6-83BC-4C8D-8A5C-033EDB4E386F}" presName="text_1" presStyleLbl="node1" presStyleIdx="0" presStyleCnt="0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D5E418CA-A811-124C-8639-DF647B1549F4}" type="presOf" srcId="{46AB99D6-83BC-4C8D-8A5C-033EDB4E386F}" destId="{79D7CEDB-8104-4451-ACE4-9C54728C8F31}" srcOrd="0" destOrd="0" presId="urn:microsoft.com/office/officeart/2008/layout/CircularPictureCallout"/>
    <dgm:cxn modelId="{BE301AAC-0FA7-4F15-BCA1-CA9003155E8B}" srcId="{A5B64BFC-6D51-4FD0-8EB5-7F0CFF12ED8E}" destId="{46AB99D6-83BC-4C8D-8A5C-033EDB4E386F}" srcOrd="0" destOrd="0" parTransId="{1803AF9E-52D8-46B8-80AC-0ADBB7F6D1E7}" sibTransId="{C0281889-47E3-4FCF-B048-44D1E229A3C4}"/>
    <dgm:cxn modelId="{78BF3DE1-51A5-C94A-B236-1C856537C91B}" type="presOf" srcId="{C0281889-47E3-4FCF-B048-44D1E229A3C4}" destId="{46D36D89-423D-4446-B477-AB475692CC3D}" srcOrd="0" destOrd="0" presId="urn:microsoft.com/office/officeart/2008/layout/CircularPictureCallout"/>
    <dgm:cxn modelId="{F3E98910-6750-5342-9756-6E2EFD3942FE}" type="presOf" srcId="{A5B64BFC-6D51-4FD0-8EB5-7F0CFF12ED8E}" destId="{62FCCB03-E374-451D-98F2-5D828F934070}" srcOrd="0" destOrd="0" presId="urn:microsoft.com/office/officeart/2008/layout/CircularPictureCallout"/>
    <dgm:cxn modelId="{826337EA-F992-E84E-BDE0-128C4A6000DD}" type="presParOf" srcId="{62FCCB03-E374-451D-98F2-5D828F934070}" destId="{8ADE9732-7F45-49AD-A367-88683D9353B9}" srcOrd="0" destOrd="0" presId="urn:microsoft.com/office/officeart/2008/layout/CircularPictureCallout"/>
    <dgm:cxn modelId="{B32ED2B0-ED87-024D-8C96-3D0DB1C49DCF}" type="presParOf" srcId="{8ADE9732-7F45-49AD-A367-88683D9353B9}" destId="{FC274685-C9F5-4094-86C4-B75E27DE907C}" srcOrd="0" destOrd="0" presId="urn:microsoft.com/office/officeart/2008/layout/CircularPictureCallout"/>
    <dgm:cxn modelId="{45AB81AE-3766-DD46-A9A7-A62F1C68CB2B}" type="presParOf" srcId="{FC274685-C9F5-4094-86C4-B75E27DE907C}" destId="{46D36D89-423D-4446-B477-AB475692CC3D}" srcOrd="0" destOrd="0" presId="urn:microsoft.com/office/officeart/2008/layout/CircularPictureCallout"/>
    <dgm:cxn modelId="{7088C0D7-886E-6142-855F-EBE8298E4A91}" type="presParOf" srcId="{8ADE9732-7F45-49AD-A367-88683D9353B9}" destId="{79D7CEDB-8104-4451-ACE4-9C54728C8F31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A182D9-8039-8442-8EF9-BA11EFDADDE5}">
      <dsp:nvSpPr>
        <dsp:cNvPr id="0" name=""/>
        <dsp:cNvSpPr/>
      </dsp:nvSpPr>
      <dsp:spPr>
        <a:xfrm>
          <a:off x="0" y="722441"/>
          <a:ext cx="10972800" cy="1559025"/>
        </a:xfrm>
        <a:prstGeom prst="round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1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Visual Studio 2013</a:t>
          </a:r>
          <a:r>
            <a:rPr lang="en-US" sz="6500" kern="1200" baseline="0" dirty="0" smtClean="0"/>
            <a:t> (</a:t>
          </a:r>
          <a:r>
            <a:rPr lang="en-US" sz="6500" i="1" kern="1200" baseline="0" dirty="0" smtClean="0"/>
            <a:t>2015</a:t>
          </a:r>
          <a:r>
            <a:rPr lang="en-US" sz="6500" kern="1200" baseline="0" dirty="0" smtClean="0"/>
            <a:t>)</a:t>
          </a:r>
          <a:endParaRPr lang="en-US" sz="6500" kern="1200" dirty="0"/>
        </a:p>
      </dsp:txBody>
      <dsp:txXfrm>
        <a:off x="76105" y="798546"/>
        <a:ext cx="10820590" cy="1406815"/>
      </dsp:txXfrm>
    </dsp:sp>
    <dsp:sp modelId="{1B700128-0E89-C845-858C-8ECC6E7C8B18}">
      <dsp:nvSpPr>
        <dsp:cNvPr id="0" name=""/>
        <dsp:cNvSpPr/>
      </dsp:nvSpPr>
      <dsp:spPr>
        <a:xfrm>
          <a:off x="0" y="2468666"/>
          <a:ext cx="10972800" cy="1559025"/>
        </a:xfrm>
        <a:prstGeom prst="roundRect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1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smtClean="0"/>
            <a:t>Visual Studio Code</a:t>
          </a:r>
          <a:endParaRPr lang="en-US" sz="6500" kern="1200"/>
        </a:p>
      </dsp:txBody>
      <dsp:txXfrm>
        <a:off x="76105" y="2544771"/>
        <a:ext cx="10820590" cy="14068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C92846-847E-B842-8323-A03762ACCC49}">
      <dsp:nvSpPr>
        <dsp:cNvPr id="0" name=""/>
        <dsp:cNvSpPr/>
      </dsp:nvSpPr>
      <dsp:spPr>
        <a:xfrm>
          <a:off x="158188" y="614"/>
          <a:ext cx="2006631" cy="1203978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Strongly Typed</a:t>
          </a:r>
          <a:endParaRPr lang="en-US" sz="2400" kern="1200" dirty="0"/>
        </a:p>
      </dsp:txBody>
      <dsp:txXfrm>
        <a:off x="158188" y="614"/>
        <a:ext cx="2006631" cy="1203978"/>
      </dsp:txXfrm>
    </dsp:sp>
    <dsp:sp modelId="{3DC5C840-4510-D94B-92FD-F8C4C1643E92}">
      <dsp:nvSpPr>
        <dsp:cNvPr id="0" name=""/>
        <dsp:cNvSpPr/>
      </dsp:nvSpPr>
      <dsp:spPr>
        <a:xfrm>
          <a:off x="2365483" y="614"/>
          <a:ext cx="2006631" cy="1203978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3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Classes</a:t>
          </a:r>
          <a:endParaRPr lang="en-US" sz="2400" kern="1200" dirty="0"/>
        </a:p>
      </dsp:txBody>
      <dsp:txXfrm>
        <a:off x="2365483" y="614"/>
        <a:ext cx="2006631" cy="1203978"/>
      </dsp:txXfrm>
    </dsp:sp>
    <dsp:sp modelId="{8565C292-413B-954E-9858-E479A2A87EBA}">
      <dsp:nvSpPr>
        <dsp:cNvPr id="0" name=""/>
        <dsp:cNvSpPr/>
      </dsp:nvSpPr>
      <dsp:spPr>
        <a:xfrm>
          <a:off x="4572778" y="614"/>
          <a:ext cx="2006631" cy="1203978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4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Interfaces</a:t>
          </a:r>
          <a:endParaRPr lang="en-US" sz="2400" kern="1200"/>
        </a:p>
      </dsp:txBody>
      <dsp:txXfrm>
        <a:off x="4572778" y="614"/>
        <a:ext cx="2006631" cy="1203978"/>
      </dsp:txXfrm>
    </dsp:sp>
    <dsp:sp modelId="{9AFC5DB0-F3A0-D648-B25B-4D17073BD8A7}">
      <dsp:nvSpPr>
        <dsp:cNvPr id="0" name=""/>
        <dsp:cNvSpPr/>
      </dsp:nvSpPr>
      <dsp:spPr>
        <a:xfrm>
          <a:off x="6780072" y="614"/>
          <a:ext cx="2006631" cy="1203978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5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5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Generics</a:t>
          </a:r>
          <a:endParaRPr lang="en-US" sz="2400" kern="1200"/>
        </a:p>
      </dsp:txBody>
      <dsp:txXfrm>
        <a:off x="6780072" y="614"/>
        <a:ext cx="2006631" cy="1203978"/>
      </dsp:txXfrm>
    </dsp:sp>
    <dsp:sp modelId="{07DD5F54-08AF-C84B-A041-B904D95C4612}">
      <dsp:nvSpPr>
        <dsp:cNvPr id="0" name=""/>
        <dsp:cNvSpPr/>
      </dsp:nvSpPr>
      <dsp:spPr>
        <a:xfrm>
          <a:off x="8987367" y="614"/>
          <a:ext cx="2006631" cy="1203978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6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6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Modules</a:t>
          </a:r>
          <a:endParaRPr lang="en-US" sz="2400" kern="1200"/>
        </a:p>
      </dsp:txBody>
      <dsp:txXfrm>
        <a:off x="8987367" y="614"/>
        <a:ext cx="2006631" cy="1203978"/>
      </dsp:txXfrm>
    </dsp:sp>
    <dsp:sp modelId="{48E95D32-05AE-CB49-AEB8-2DFFC0563E02}">
      <dsp:nvSpPr>
        <dsp:cNvPr id="0" name=""/>
        <dsp:cNvSpPr/>
      </dsp:nvSpPr>
      <dsp:spPr>
        <a:xfrm>
          <a:off x="2118577" y="1405256"/>
          <a:ext cx="2006631" cy="1203978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2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Type Definitions</a:t>
          </a:r>
          <a:endParaRPr lang="en-US" sz="2400" kern="1200"/>
        </a:p>
      </dsp:txBody>
      <dsp:txXfrm>
        <a:off x="2118577" y="1405256"/>
        <a:ext cx="2006631" cy="1203978"/>
      </dsp:txXfrm>
    </dsp:sp>
    <dsp:sp modelId="{C067061D-20D9-A243-9FF2-D8D8B62EE674}">
      <dsp:nvSpPr>
        <dsp:cNvPr id="0" name=""/>
        <dsp:cNvSpPr/>
      </dsp:nvSpPr>
      <dsp:spPr>
        <a:xfrm>
          <a:off x="4325872" y="1405256"/>
          <a:ext cx="2006631" cy="1203978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3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Compiles to JavaScript</a:t>
          </a:r>
          <a:endParaRPr lang="en-US" sz="2400" kern="1200"/>
        </a:p>
      </dsp:txBody>
      <dsp:txXfrm>
        <a:off x="4325872" y="1405256"/>
        <a:ext cx="2006631" cy="1203978"/>
      </dsp:txXfrm>
    </dsp:sp>
    <dsp:sp modelId="{C15C386A-566E-EB41-9914-E326D51A23E8}">
      <dsp:nvSpPr>
        <dsp:cNvPr id="0" name=""/>
        <dsp:cNvSpPr/>
      </dsp:nvSpPr>
      <dsp:spPr>
        <a:xfrm>
          <a:off x="6533166" y="1405256"/>
          <a:ext cx="2500443" cy="1203978"/>
        </a:xfrm>
        <a:prstGeom prst="rect">
          <a:avLst/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4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EcmaScript</a:t>
          </a:r>
          <a:r>
            <a:rPr lang="en-US" sz="2400" kern="1200" dirty="0" smtClean="0"/>
            <a:t> 6 Features</a:t>
          </a:r>
          <a:endParaRPr lang="en-US" sz="2400" kern="1200" dirty="0"/>
        </a:p>
      </dsp:txBody>
      <dsp:txXfrm>
        <a:off x="6533166" y="1405256"/>
        <a:ext cx="2500443" cy="12039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F619AA-3416-EF48-A550-B7E0D7D6D075}">
      <dsp:nvSpPr>
        <dsp:cNvPr id="0" name=""/>
        <dsp:cNvSpPr/>
      </dsp:nvSpPr>
      <dsp:spPr>
        <a:xfrm>
          <a:off x="0" y="360326"/>
          <a:ext cx="109728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4B288B-365C-924C-8C44-F260C161D6A2}">
      <dsp:nvSpPr>
        <dsp:cNvPr id="0" name=""/>
        <dsp:cNvSpPr/>
      </dsp:nvSpPr>
      <dsp:spPr>
        <a:xfrm>
          <a:off x="548640" y="50366"/>
          <a:ext cx="7680960" cy="6199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0322" tIns="0" rIns="290322" bIns="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SharePoint Online</a:t>
          </a:r>
          <a:endParaRPr lang="en-US" sz="2100" kern="1200"/>
        </a:p>
      </dsp:txBody>
      <dsp:txXfrm>
        <a:off x="578902" y="80628"/>
        <a:ext cx="7620436" cy="559396"/>
      </dsp:txXfrm>
    </dsp:sp>
    <dsp:sp modelId="{C77F55EB-7732-934F-B2CC-CD1155BE3C28}">
      <dsp:nvSpPr>
        <dsp:cNvPr id="0" name=""/>
        <dsp:cNvSpPr/>
      </dsp:nvSpPr>
      <dsp:spPr>
        <a:xfrm>
          <a:off x="0" y="1312886"/>
          <a:ext cx="109728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2598923"/>
              <a:satOff val="-11992"/>
              <a:lumOff val="4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04A43B-D6EB-8644-BCFB-6213BAD502F8}">
      <dsp:nvSpPr>
        <dsp:cNvPr id="0" name=""/>
        <dsp:cNvSpPr/>
      </dsp:nvSpPr>
      <dsp:spPr>
        <a:xfrm>
          <a:off x="548640" y="1002926"/>
          <a:ext cx="7680960" cy="619920"/>
        </a:xfrm>
        <a:prstGeom prst="roundRect">
          <a:avLst/>
        </a:prstGeom>
        <a:solidFill>
          <a:schemeClr val="accent4">
            <a:hueOff val="2598923"/>
            <a:satOff val="-11992"/>
            <a:lumOff val="441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0322" tIns="0" rIns="290322" bIns="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Exchange Online</a:t>
          </a:r>
          <a:endParaRPr lang="en-US" sz="2100" kern="1200"/>
        </a:p>
      </dsp:txBody>
      <dsp:txXfrm>
        <a:off x="578902" y="1033188"/>
        <a:ext cx="7620436" cy="559396"/>
      </dsp:txXfrm>
    </dsp:sp>
    <dsp:sp modelId="{B4042473-6A20-1B4A-88F5-25C81301EC34}">
      <dsp:nvSpPr>
        <dsp:cNvPr id="0" name=""/>
        <dsp:cNvSpPr/>
      </dsp:nvSpPr>
      <dsp:spPr>
        <a:xfrm>
          <a:off x="0" y="2265446"/>
          <a:ext cx="109728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5197846"/>
              <a:satOff val="-23984"/>
              <a:lumOff val="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171717-CD3C-E243-92DA-4F60281B51A6}">
      <dsp:nvSpPr>
        <dsp:cNvPr id="0" name=""/>
        <dsp:cNvSpPr/>
      </dsp:nvSpPr>
      <dsp:spPr>
        <a:xfrm>
          <a:off x="548640" y="1955486"/>
          <a:ext cx="7680960" cy="619920"/>
        </a:xfrm>
        <a:prstGeom prst="roundRect">
          <a:avLst/>
        </a:prstGeom>
        <a:solidFill>
          <a:schemeClr val="accent4">
            <a:hueOff val="5197846"/>
            <a:satOff val="-23984"/>
            <a:lumOff val="883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0322" tIns="0" rIns="290322" bIns="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Skype for Business</a:t>
          </a:r>
          <a:endParaRPr lang="en-US" sz="2100" kern="1200" dirty="0"/>
        </a:p>
      </dsp:txBody>
      <dsp:txXfrm>
        <a:off x="578902" y="1985748"/>
        <a:ext cx="7620436" cy="559396"/>
      </dsp:txXfrm>
    </dsp:sp>
    <dsp:sp modelId="{A1187BBE-AC77-AC47-A294-7CB0C4C7B5BC}">
      <dsp:nvSpPr>
        <dsp:cNvPr id="0" name=""/>
        <dsp:cNvSpPr/>
      </dsp:nvSpPr>
      <dsp:spPr>
        <a:xfrm>
          <a:off x="0" y="3218006"/>
          <a:ext cx="109728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7796769"/>
              <a:satOff val="-35976"/>
              <a:lumOff val="13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E5B7B9-0199-E942-80ED-E1767C1D5183}">
      <dsp:nvSpPr>
        <dsp:cNvPr id="0" name=""/>
        <dsp:cNvSpPr/>
      </dsp:nvSpPr>
      <dsp:spPr>
        <a:xfrm>
          <a:off x="548640" y="2908046"/>
          <a:ext cx="7680960" cy="619920"/>
        </a:xfrm>
        <a:prstGeom prst="roundRect">
          <a:avLst/>
        </a:prstGeom>
        <a:solidFill>
          <a:schemeClr val="accent4">
            <a:hueOff val="7796769"/>
            <a:satOff val="-35976"/>
            <a:lumOff val="1324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0322" tIns="0" rIns="290322" bIns="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OneDrive for Business</a:t>
          </a:r>
          <a:endParaRPr lang="en-US" sz="2100" kern="1200" dirty="0"/>
        </a:p>
      </dsp:txBody>
      <dsp:txXfrm>
        <a:off x="578902" y="2938308"/>
        <a:ext cx="7620436" cy="559396"/>
      </dsp:txXfrm>
    </dsp:sp>
    <dsp:sp modelId="{408BA24C-C986-A843-81A9-B071A5273C13}">
      <dsp:nvSpPr>
        <dsp:cNvPr id="0" name=""/>
        <dsp:cNvSpPr/>
      </dsp:nvSpPr>
      <dsp:spPr>
        <a:xfrm>
          <a:off x="0" y="4170566"/>
          <a:ext cx="1097280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10395692"/>
              <a:satOff val="-47968"/>
              <a:lumOff val="17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D57FB6-E7BC-5541-9E12-83DE45B4A76C}">
      <dsp:nvSpPr>
        <dsp:cNvPr id="0" name=""/>
        <dsp:cNvSpPr/>
      </dsp:nvSpPr>
      <dsp:spPr>
        <a:xfrm>
          <a:off x="548640" y="3860606"/>
          <a:ext cx="7680960" cy="619920"/>
        </a:xfrm>
        <a:prstGeom prst="roundRect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90322" tIns="0" rIns="290322" bIns="0" numCol="1" spcCol="1270" anchor="ctr" anchorCtr="0">
          <a:noAutofit/>
        </a:bodyPr>
        <a:lstStyle/>
        <a:p>
          <a:pPr lvl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Yammer</a:t>
          </a:r>
          <a:endParaRPr lang="en-US" sz="2100" kern="1200"/>
        </a:p>
      </dsp:txBody>
      <dsp:txXfrm>
        <a:off x="578902" y="3890868"/>
        <a:ext cx="7620436" cy="5593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D36D89-423D-4446-B477-AB475692CC3D}">
      <dsp:nvSpPr>
        <dsp:cNvPr id="0" name=""/>
        <dsp:cNvSpPr/>
      </dsp:nvSpPr>
      <dsp:spPr>
        <a:xfrm>
          <a:off x="29205" y="369649"/>
          <a:ext cx="1306334" cy="1306334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D7CEDB-8104-4451-ACE4-9C54728C8F31}">
      <dsp:nvSpPr>
        <dsp:cNvPr id="0" name=""/>
        <dsp:cNvSpPr/>
      </dsp:nvSpPr>
      <dsp:spPr>
        <a:xfrm>
          <a:off x="464013" y="1043970"/>
          <a:ext cx="436718" cy="225183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b-NO" sz="600" kern="1200" dirty="0" smtClean="0"/>
        </a:p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600" kern="1200" dirty="0"/>
        </a:p>
      </dsp:txBody>
      <dsp:txXfrm>
        <a:off x="464013" y="1043970"/>
        <a:ext cx="436718" cy="22518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D36D89-423D-4446-B477-AB475692CC3D}">
      <dsp:nvSpPr>
        <dsp:cNvPr id="0" name=""/>
        <dsp:cNvSpPr/>
      </dsp:nvSpPr>
      <dsp:spPr>
        <a:xfrm>
          <a:off x="29205" y="369649"/>
          <a:ext cx="1306334" cy="1306334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5000" b="-25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D7CEDB-8104-4451-ACE4-9C54728C8F31}">
      <dsp:nvSpPr>
        <dsp:cNvPr id="0" name=""/>
        <dsp:cNvSpPr/>
      </dsp:nvSpPr>
      <dsp:spPr>
        <a:xfrm>
          <a:off x="464013" y="1043970"/>
          <a:ext cx="436718" cy="225183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b-NO" sz="600" kern="1200" dirty="0" smtClean="0"/>
        </a:p>
        <a:p>
          <a:pPr lvl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GB" sz="600" kern="1200" dirty="0"/>
        </a:p>
      </dsp:txBody>
      <dsp:txXfrm>
        <a:off x="464013" y="1043970"/>
        <a:ext cx="436718" cy="2251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94432C-314F-49E0-BCF5-1DF451204E4D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B6790-839C-4960-9DDB-C1B11D066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351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1.png>
</file>

<file path=ppt/media/image22.png>
</file>

<file path=ppt/media/image2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9CEFB-A65A-48DF-BB74-7C5EA2C86EF7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587" y="8781042"/>
            <a:ext cx="68564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+mj-lt"/>
              </a:rPr>
              <a:t>© Andrew Connell (www.AndrewConnell.com)</a:t>
            </a:r>
            <a:endParaRPr 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452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pPr defTabSz="933237">
              <a:defRPr/>
            </a:pPr>
            <a:fld id="{47FCBB42-8A3C-4AB5-AB28-70532FD908F2}" type="slidenum">
              <a:rPr lang="en-GB">
                <a:solidFill>
                  <a:prstClr val="black"/>
                </a:solidFill>
                <a:latin typeface="Calibri" panose="020F0502020204030204"/>
              </a:rPr>
              <a:pPr defTabSz="933237">
                <a:defRPr/>
              </a:pPr>
              <a:t>23</a:t>
            </a:fld>
            <a:endParaRPr lang="en-GB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898163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4954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06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5042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631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26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731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473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043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Microsoft Ignite 2015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6/24/15 8:53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B4008EB6-D09E-4580-8CD6-DDB14511944F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634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6583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3255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Create list in </a:t>
            </a:r>
            <a:r>
              <a:rPr lang="en-US" dirty="0" err="1" smtClean="0"/>
              <a:t>sharepoint</a:t>
            </a:r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Create files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onedrive</a:t>
            </a:r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Create messages in mailbox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Create contacts</a:t>
            </a:r>
            <a:r>
              <a:rPr lang="en-US" baseline="0" dirty="0" smtClean="0"/>
              <a:t> in mailbox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Create azure AD app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Setup for implicit flow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baseline="0" dirty="0" smtClean="0"/>
              <a:t>Create Angular app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Add ADAL.JS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Test </a:t>
            </a:r>
            <a:r>
              <a:rPr lang="en-US" baseline="0" dirty="0" err="1" smtClean="0"/>
              <a:t>auth</a:t>
            </a:r>
            <a:endParaRPr lang="en-US" baseline="0" dirty="0" smtClean="0"/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Create simple views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err="1" smtClean="0"/>
              <a:t>Sharepoint</a:t>
            </a:r>
            <a:r>
              <a:rPr lang="en-US" baseline="0" dirty="0" smtClean="0"/>
              <a:t> list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One drive files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Messages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contacts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Create services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List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Unified </a:t>
            </a:r>
            <a:r>
              <a:rPr lang="en-US" baseline="0" dirty="0" err="1" smtClean="0"/>
              <a:t>api</a:t>
            </a:r>
            <a:endParaRPr lang="en-US" baseline="0" dirty="0" smtClean="0"/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Create controllers</a:t>
            </a:r>
          </a:p>
          <a:p>
            <a:pPr marL="628650" lvl="1" indent="-1714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670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3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6E8C67A6-C0E7-47DF-97C2-CA9B11275397}" type="slidenum">
              <a:rPr lang="en-US" smtClean="0">
                <a:solidFill>
                  <a:prstClr val="black"/>
                </a:solidFill>
              </a:rPr>
              <a:pPr/>
              <a:t>39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251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3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172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90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667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/>
          <a:lstStyle/>
          <a:p>
            <a:fld id="{A712189F-35E1-4DA3-9F12-2244F84E5C3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26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4"/>
            <a:ext cx="12192000" cy="403833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23345E"/>
          </a:solidFill>
          <a:ln>
            <a:solidFill>
              <a:schemeClr val="tx2">
                <a:lumMod val="20000"/>
                <a:lumOff val="80000"/>
              </a:schemeClr>
            </a:solidFill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640937"/>
            <a:ext cx="10572000" cy="2971051"/>
          </a:xfrm>
        </p:spPr>
        <p:txBody>
          <a:bodyPr anchor="t"/>
          <a:lstStyle>
            <a:lvl1pPr algn="r">
              <a:defRPr sz="5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4406817"/>
            <a:ext cx="10572000" cy="1498437"/>
          </a:xfrm>
        </p:spPr>
        <p:txBody>
          <a:bodyPr anchor="t">
            <a:normAutofit/>
          </a:bodyPr>
          <a:lstStyle>
            <a:lvl1pPr marL="0" indent="0" algn="r">
              <a:buNone/>
              <a:defRPr sz="2800" b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820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5450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2600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solidFill>
            <a:srgbClr val="23345E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30506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solidFill>
            <a:srgbClr val="23345E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2037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1371600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3345E"/>
          </a:solidFill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543" y="57841"/>
            <a:ext cx="10990914" cy="970450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08760"/>
            <a:ext cx="10972800" cy="47501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843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23345E"/>
          </a:solidFill>
          <a:ln>
            <a:solidFill>
              <a:schemeClr val="tx2">
                <a:lumMod val="20000"/>
                <a:lumOff val="80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8399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-1"/>
            <a:ext cx="12192000" cy="1371600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3345E"/>
          </a:solidFill>
          <a:ln>
            <a:solidFill>
              <a:schemeClr val="tx2">
                <a:lumMod val="20000"/>
                <a:lumOff val="80000"/>
              </a:schemeClr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1476621"/>
            <a:ext cx="5185873" cy="459971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1476620"/>
            <a:ext cx="5194583" cy="4599715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614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1371600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3345E"/>
          </a:solidFill>
          <a:ln>
            <a:solidFill>
              <a:schemeClr val="tx2">
                <a:lumMod val="20000"/>
                <a:lumOff val="80000"/>
              </a:schemeClr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1476621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052884"/>
            <a:ext cx="5189856" cy="400575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1476621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052884"/>
            <a:ext cx="5194583" cy="400575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503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1371600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3345E"/>
          </a:solidFill>
          <a:ln>
            <a:solidFill>
              <a:schemeClr val="tx2">
                <a:lumMod val="20000"/>
                <a:lumOff val="80000"/>
              </a:schemeClr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906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206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peaker Detail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334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555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29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solidFill>
            <a:srgbClr val="23345E"/>
          </a:solidFill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70794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05021"/>
            <a:ext cx="10972800" cy="720886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08760"/>
            <a:ext cx="10972800" cy="4808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-4358" y="6348131"/>
            <a:ext cx="12192000" cy="509869"/>
          </a:xfrm>
          <a:prstGeom prst="rect">
            <a:avLst/>
          </a:prstGeom>
          <a:solidFill>
            <a:srgbClr val="2334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40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chemeClr val="tx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Ø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960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pos="1536" userDrawn="1">
          <p15:clr>
            <a:srgbClr val="F26B43"/>
          </p15:clr>
        </p15:guide>
        <p15:guide id="6" pos="2112" userDrawn="1">
          <p15:clr>
            <a:srgbClr val="F26B43"/>
          </p15:clr>
        </p15:guide>
        <p15:guide id="7" pos="2688" userDrawn="1">
          <p15:clr>
            <a:srgbClr val="F26B43"/>
          </p15:clr>
        </p15:guide>
        <p15:guide id="8" pos="3264" userDrawn="1">
          <p15:clr>
            <a:srgbClr val="F26B43"/>
          </p15:clr>
        </p15:guide>
        <p15:guide id="9" pos="4416" userDrawn="1">
          <p15:clr>
            <a:srgbClr val="F26B43"/>
          </p15:clr>
        </p15:guide>
        <p15:guide id="10" pos="4992" userDrawn="1">
          <p15:clr>
            <a:srgbClr val="F26B43"/>
          </p15:clr>
        </p15:guide>
        <p15:guide id="11" pos="5568" userDrawn="1">
          <p15:clr>
            <a:srgbClr val="F26B43"/>
          </p15:clr>
        </p15:guide>
        <p15:guide id="12" pos="6144" userDrawn="1">
          <p15:clr>
            <a:srgbClr val="F26B43"/>
          </p15:clr>
        </p15:guide>
        <p15:guide id="13" pos="6720" userDrawn="1">
          <p15:clr>
            <a:srgbClr val="F26B43"/>
          </p15:clr>
        </p15:guide>
        <p15:guide id="14" orient="horz" pos="432" userDrawn="1">
          <p15:clr>
            <a:srgbClr val="F26B43"/>
          </p15:clr>
        </p15:guide>
        <p15:guide id="15" orient="horz" pos="1008" userDrawn="1">
          <p15:clr>
            <a:srgbClr val="F26B43"/>
          </p15:clr>
        </p15:guide>
        <p15:guide id="16" orient="horz" pos="1584" userDrawn="1">
          <p15:clr>
            <a:srgbClr val="F26B43"/>
          </p15:clr>
        </p15:guide>
        <p15:guide id="17" orient="horz" pos="2736" userDrawn="1">
          <p15:clr>
            <a:srgbClr val="F26B43"/>
          </p15:clr>
        </p15:guide>
        <p15:guide id="18" orient="horz" pos="3312" userDrawn="1">
          <p15:clr>
            <a:srgbClr val="F26B43"/>
          </p15:clr>
        </p15:guide>
        <p15:guide id="19" orient="horz" pos="3888" userDrawn="1">
          <p15:clr>
            <a:srgbClr val="F26B43"/>
          </p15:clr>
        </p15:guide>
        <p15:guide id="20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andrewconnell/pres-enterprise-ng-mstech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youtu.be/QHulaj5ZxbI?t=27m5s" TargetMode="Externa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6.xml"/><Relationship Id="rId2" Type="http://schemas.openxmlformats.org/officeDocument/2006/relationships/diagramData" Target="../diagrams/data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hyperlink" Target="http://www.criticalpathtraining.com/" TargetMode="External"/><Relationship Id="rId12" Type="http://schemas.openxmlformats.org/officeDocument/2006/relationships/hyperlink" Target="http://www.pluralsight.com/" TargetMode="External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jpeg"/><Relationship Id="rId3" Type="http://schemas.openxmlformats.org/officeDocument/2006/relationships/hyperlink" Target="http://www.andrewconnell.com/" TargetMode="External"/><Relationship Id="rId4" Type="http://schemas.openxmlformats.org/officeDocument/2006/relationships/hyperlink" Target="mailto:me@AndrewConnell.com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hyperlink" Target="http://www.microsoftcloudshow.com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diagramQuickStyle" Target="../diagrams/quickStyle4.xml"/><Relationship Id="rId20" Type="http://schemas.openxmlformats.org/officeDocument/2006/relationships/image" Target="../media/image17.png"/><Relationship Id="rId21" Type="http://schemas.openxmlformats.org/officeDocument/2006/relationships/image" Target="../media/image18.png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2" Type="http://schemas.openxmlformats.org/officeDocument/2006/relationships/image" Target="../media/image13.png"/><Relationship Id="rId13" Type="http://schemas.openxmlformats.org/officeDocument/2006/relationships/diagramData" Target="../diagrams/data5.xml"/><Relationship Id="rId14" Type="http://schemas.openxmlformats.org/officeDocument/2006/relationships/diagramLayout" Target="../diagrams/layout5.xml"/><Relationship Id="rId15" Type="http://schemas.openxmlformats.org/officeDocument/2006/relationships/diagramQuickStyle" Target="../diagrams/quickStyle5.xml"/><Relationship Id="rId16" Type="http://schemas.openxmlformats.org/officeDocument/2006/relationships/diagramColors" Target="../diagrams/colors5.xml"/><Relationship Id="rId17" Type="http://schemas.microsoft.com/office/2007/relationships/diagramDrawing" Target="../diagrams/drawing5.xml"/><Relationship Id="rId18" Type="http://schemas.openxmlformats.org/officeDocument/2006/relationships/image" Target="../media/image15.png"/><Relationship Id="rId19" Type="http://schemas.openxmlformats.org/officeDocument/2006/relationships/image" Target="../media/image16.png"/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openid.net/specs/openid-connect-core-1.0.html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hyperlink" Target="http://www.pluralsight.com/" TargetMode="External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ww.criticalpathtraining.com/" TargetMode="Externa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github.com/andrewconnell/pres-enterprise-ng-mstech" TargetMode="External"/><Relationship Id="rId3" Type="http://schemas.openxmlformats.org/officeDocument/2006/relationships/image" Target="../media/image23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youtu.be/QHulaj5ZxbI?t=20m53s" TargetMode="Externa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Build Secure Enterprise Angular Apps That Leverage Various Microsoft Tech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>
                <a:hlinkClick r:id="rId2"/>
              </a:rPr>
              <a:t>github.com</a:t>
            </a:r>
            <a:r>
              <a:rPr lang="en-US" dirty="0" smtClean="0">
                <a:hlinkClick r:id="rId2"/>
              </a:rPr>
              <a:t> / </a:t>
            </a:r>
            <a:r>
              <a:rPr lang="en-US" dirty="0" err="1" smtClean="0">
                <a:hlinkClick r:id="rId2"/>
              </a:rPr>
              <a:t>andrewconnell</a:t>
            </a:r>
            <a:r>
              <a:rPr lang="en-US" dirty="0" smtClean="0">
                <a:hlinkClick r:id="rId2"/>
              </a:rPr>
              <a:t> / </a:t>
            </a:r>
            <a:r>
              <a:rPr lang="en-US" dirty="0" err="1" smtClean="0">
                <a:hlinkClick r:id="rId2"/>
              </a:rPr>
              <a:t>pres</a:t>
            </a:r>
            <a:r>
              <a:rPr lang="en-US" dirty="0" smtClean="0">
                <a:hlinkClick r:id="rId2"/>
              </a:rPr>
              <a:t>-enterprise-ng-</a:t>
            </a:r>
            <a:r>
              <a:rPr lang="en-US" dirty="0" err="1" smtClean="0">
                <a:hlinkClick r:id="rId2"/>
              </a:rPr>
              <a:t>mstech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41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TypeScript with Angular?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4294967295"/>
          </p:nvPr>
        </p:nvSpPr>
        <p:spPr>
          <a:xfrm>
            <a:off x="519906" y="1695450"/>
            <a:ext cx="11152188" cy="4776788"/>
          </a:xfrm>
        </p:spPr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r>
              <a:rPr lang="en-US" b="1" dirty="0" smtClean="0">
                <a:hlinkClick r:id="rId2"/>
              </a:rPr>
              <a:t>https://</a:t>
            </a:r>
            <a:r>
              <a:rPr lang="en-US" b="1" dirty="0" err="1" smtClean="0">
                <a:hlinkClick r:id="rId2"/>
              </a:rPr>
              <a:t>youtu.be</a:t>
            </a:r>
            <a:r>
              <a:rPr lang="en-US" b="1" dirty="0" smtClean="0">
                <a:hlinkClick r:id="rId2"/>
              </a:rPr>
              <a:t>/QHulaj5ZxbI?t=27m5s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716" y="1209498"/>
            <a:ext cx="6526568" cy="4571352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411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TypeScript?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/>
          </p:nvPr>
        </p:nvGraphicFramePr>
        <p:xfrm>
          <a:off x="535826" y="1905000"/>
          <a:ext cx="11152188" cy="2609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494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- </a:t>
            </a:r>
            <a:r>
              <a:rPr lang="en-US" dirty="0" err="1" smtClean="0"/>
              <a:t>TypeScript</a:t>
            </a:r>
            <a:r>
              <a:rPr lang="en-US" dirty="0" smtClean="0"/>
              <a:t> Playground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87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 smtClean="0"/>
              <a:t>TypeScript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Wide Editor Support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Out-of-the-Box Support</a:t>
            </a:r>
          </a:p>
          <a:p>
            <a:pPr lvl="1"/>
            <a:r>
              <a:rPr lang="en-US" dirty="0" smtClean="0"/>
              <a:t>Visual Studio </a:t>
            </a:r>
            <a:r>
              <a:rPr lang="en-US" i="1" dirty="0" smtClean="0"/>
              <a:t>[proper]</a:t>
            </a:r>
          </a:p>
          <a:p>
            <a:pPr lvl="1"/>
            <a:r>
              <a:rPr lang="en-US" dirty="0" smtClean="0"/>
              <a:t>Visual Studio Code</a:t>
            </a:r>
          </a:p>
          <a:p>
            <a:pPr lvl="1"/>
            <a:r>
              <a:rPr lang="en-US" dirty="0" err="1" smtClean="0"/>
              <a:t>WebStorm</a:t>
            </a:r>
            <a:endParaRPr lang="en-US" dirty="0" smtClean="0"/>
          </a:p>
          <a:p>
            <a:r>
              <a:rPr lang="en-US" dirty="0" smtClean="0"/>
              <a:t>Support via add-ins</a:t>
            </a:r>
          </a:p>
          <a:p>
            <a:pPr lvl="1"/>
            <a:r>
              <a:rPr lang="en-US" dirty="0" smtClean="0"/>
              <a:t>Sublime Text</a:t>
            </a:r>
          </a:p>
          <a:p>
            <a:pPr lvl="1"/>
            <a:r>
              <a:rPr lang="en-US" dirty="0" smtClean="0"/>
              <a:t>Brackets</a:t>
            </a:r>
          </a:p>
          <a:p>
            <a:r>
              <a:rPr lang="en-US" dirty="0" smtClean="0"/>
              <a:t>Anything!</a:t>
            </a:r>
          </a:p>
          <a:p>
            <a:pPr lvl="1"/>
            <a:r>
              <a:rPr lang="en-US" dirty="0" smtClean="0"/>
              <a:t>Gulp or Grunt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89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Angular in </a:t>
            </a:r>
            <a:r>
              <a:rPr lang="en-US" dirty="0" err="1" smtClean="0"/>
              <a:t>TypeScript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as little or a much as you like!</a:t>
            </a:r>
          </a:p>
          <a:p>
            <a:r>
              <a:rPr lang="en-US" dirty="0" smtClean="0"/>
              <a:t>Simple</a:t>
            </a:r>
          </a:p>
          <a:p>
            <a:pPr lvl="1"/>
            <a:r>
              <a:rPr lang="en-US" dirty="0" smtClean="0"/>
              <a:t>Use 3</a:t>
            </a:r>
            <a:r>
              <a:rPr lang="en-US" baseline="30000" dirty="0" smtClean="0"/>
              <a:t>rd</a:t>
            </a:r>
            <a:r>
              <a:rPr lang="en-US" dirty="0" smtClean="0"/>
              <a:t> party type definitions</a:t>
            </a:r>
          </a:p>
          <a:p>
            <a:pPr lvl="1"/>
            <a:r>
              <a:rPr lang="en-US" dirty="0" smtClean="0"/>
              <a:t>Annotate types</a:t>
            </a:r>
          </a:p>
          <a:p>
            <a:r>
              <a:rPr lang="en-US" dirty="0" smtClean="0"/>
              <a:t>Full buy-in</a:t>
            </a:r>
          </a:p>
          <a:p>
            <a:pPr lvl="1"/>
            <a:r>
              <a:rPr lang="en-US" dirty="0" smtClean="0"/>
              <a:t>Use classes </a:t>
            </a:r>
          </a:p>
          <a:p>
            <a:pPr lvl="1"/>
            <a:r>
              <a:rPr lang="en-US" dirty="0" smtClean="0"/>
              <a:t>Use interfaces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lamda</a:t>
            </a:r>
            <a:r>
              <a:rPr lang="en-US" dirty="0" smtClean="0"/>
              <a:t> (aka: fat arrow) expressions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59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– Angular in </a:t>
            </a:r>
            <a:r>
              <a:rPr lang="en-US" dirty="0" err="1" smtClean="0"/>
              <a:t>TypeScript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5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 365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43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Office 365?</a:t>
            </a:r>
            <a:endParaRPr lang="en-US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/>
          </p:nvPr>
        </p:nvGraphicFramePr>
        <p:xfrm>
          <a:off x="609600" y="1508760"/>
          <a:ext cx="10972800" cy="4750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0612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 365 Pitch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Fastest growing Microsoft product</a:t>
            </a:r>
          </a:p>
          <a:p>
            <a:pPr lvl="1"/>
            <a:r>
              <a:rPr lang="en-US" dirty="0" smtClean="0"/>
              <a:t>80% of Enterprises using Office 365</a:t>
            </a:r>
          </a:p>
          <a:p>
            <a:pPr lvl="1"/>
            <a:r>
              <a:rPr lang="en-US" dirty="0" smtClean="0"/>
              <a:t>4 trillion emails</a:t>
            </a:r>
          </a:p>
          <a:p>
            <a:pPr lvl="1"/>
            <a:r>
              <a:rPr lang="en-US" dirty="0" smtClean="0"/>
              <a:t>830 million monthly meetings</a:t>
            </a:r>
          </a:p>
          <a:p>
            <a:pPr lvl="1"/>
            <a:r>
              <a:rPr lang="en-US" dirty="0" smtClean="0"/>
              <a:t>470PB storage</a:t>
            </a:r>
          </a:p>
          <a:p>
            <a:r>
              <a:rPr lang="en-US" dirty="0" smtClean="0"/>
              <a:t>Contains collaborative data in SharePoint</a:t>
            </a:r>
          </a:p>
          <a:p>
            <a:r>
              <a:rPr lang="en-US" dirty="0" smtClean="0"/>
              <a:t>Contains Exchange data (contacts, calendar &amp; email)</a:t>
            </a:r>
          </a:p>
          <a:p>
            <a:r>
              <a:rPr lang="en-US" dirty="0" smtClean="0"/>
              <a:t>File storage</a:t>
            </a:r>
          </a:p>
        </p:txBody>
      </p:sp>
    </p:spTree>
    <p:extLst>
      <p:ext uri="{BB962C8B-B14F-4D97-AF65-F5344CB8AC3E}">
        <p14:creationId xmlns:p14="http://schemas.microsoft.com/office/powerpoint/2010/main" val="131650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75" b="7601"/>
          <a:stretch/>
        </p:blipFill>
        <p:spPr>
          <a:xfrm>
            <a:off x="1578781" y="439212"/>
            <a:ext cx="3568537" cy="35859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214651" y="439212"/>
            <a:ext cx="5407190" cy="1767999"/>
          </a:xfrm>
          <a:prstGeom prst="rect">
            <a:avLst/>
          </a:prstGeom>
          <a:solidFill>
            <a:srgbClr val="233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en-US" sz="4000" dirty="0" smtClean="0">
                <a:latin typeface="Segoe UI Semibold" panose="020B0702040204020203" pitchFamily="34" charset="0"/>
                <a:cs typeface="Segoe UI Semibold" panose="020B0702040204020203" pitchFamily="34" charset="0"/>
              </a:rPr>
              <a:t>Andrew Connell</a:t>
            </a:r>
          </a:p>
          <a:p>
            <a:pPr lvl="1"/>
            <a:r>
              <a:rPr lang="en-US" sz="2400" b="1" dirty="0" smtClean="0">
                <a:latin typeface="Segoe UI Semibold" panose="020B0702040204020203" pitchFamily="34" charset="0"/>
                <a:cs typeface="Segoe UI Semibold" panose="020B0702040204020203" pitchFamily="34" charset="0"/>
                <a:hlinkClick r:id="rId3"/>
              </a:rPr>
              <a:t>www.AndrewConnell.com</a:t>
            </a:r>
            <a:r>
              <a:rPr lang="en-US" sz="2400" b="1" dirty="0" smtClean="0"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</a:p>
          <a:p>
            <a:pPr lvl="1"/>
            <a:r>
              <a:rPr lang="en-US" sz="2400" b="1" dirty="0" smtClean="0">
                <a:latin typeface="Segoe UI Semibold" panose="020B0702040204020203" pitchFamily="34" charset="0"/>
                <a:cs typeface="Segoe UI Semibold" panose="020B0702040204020203" pitchFamily="34" charset="0"/>
                <a:hlinkClick r:id="rId4"/>
              </a:rPr>
              <a:t>me@AndrewConnell.com</a:t>
            </a:r>
            <a:r>
              <a:rPr lang="en-US" sz="28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/>
            </a:r>
            <a:br>
              <a:rPr lang="en-US" sz="28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endParaRPr lang="en-US" sz="2800" b="1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962" y="1605068"/>
            <a:ext cx="348275" cy="34827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962" y="1225511"/>
            <a:ext cx="347472" cy="347472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7040229" y="2263544"/>
            <a:ext cx="1758696" cy="1761613"/>
            <a:chOff x="7040229" y="2553828"/>
            <a:chExt cx="1758696" cy="1761613"/>
          </a:xfrm>
        </p:grpSpPr>
        <p:sp>
          <p:nvSpPr>
            <p:cNvPr id="30" name="Rectangle 29"/>
            <p:cNvSpPr/>
            <p:nvPr/>
          </p:nvSpPr>
          <p:spPr>
            <a:xfrm>
              <a:off x="7040229" y="2553828"/>
              <a:ext cx="1758696" cy="17616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3287" y="2616686"/>
              <a:ext cx="1034486" cy="1623608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8863145" y="2277596"/>
            <a:ext cx="1758696" cy="1761613"/>
            <a:chOff x="8874252" y="2553828"/>
            <a:chExt cx="1758696" cy="1761613"/>
          </a:xfrm>
        </p:grpSpPr>
        <p:sp>
          <p:nvSpPr>
            <p:cNvPr id="31" name="Rectangle 30"/>
            <p:cNvSpPr/>
            <p:nvPr/>
          </p:nvSpPr>
          <p:spPr>
            <a:xfrm>
              <a:off x="8874252" y="2553828"/>
              <a:ext cx="1758696" cy="176161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</a:rPr>
                <a:t>@</a:t>
              </a:r>
              <a:r>
                <a:rPr lang="en-US" sz="1400" b="1" dirty="0" err="1" smtClean="0">
                  <a:solidFill>
                    <a:schemeClr val="bg1"/>
                  </a:solidFill>
                </a:rPr>
                <a:t>andrewconnell</a:t>
              </a:r>
              <a:endParaRPr lang="en-US" sz="1400" b="1" dirty="0" smtClean="0">
                <a:solidFill>
                  <a:schemeClr val="bg1"/>
                </a:solidFill>
              </a:endParaRPr>
            </a:p>
            <a:p>
              <a:pPr algn="ctr"/>
              <a:endParaRPr lang="en-US" sz="1400" b="1" dirty="0">
                <a:solidFill>
                  <a:schemeClr val="bg1"/>
                </a:solidFill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00972" y="2821761"/>
              <a:ext cx="905256" cy="905256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419" y="2605433"/>
            <a:ext cx="1610708" cy="1065545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 bwMode="auto">
          <a:xfrm>
            <a:off x="1578781" y="4109594"/>
            <a:ext cx="9043060" cy="2269433"/>
          </a:xfrm>
          <a:prstGeom prst="rect">
            <a:avLst/>
          </a:prstGeom>
          <a:solidFill>
            <a:srgbClr val="4668C5"/>
          </a:solidFill>
          <a:ln w="952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55448" tIns="128016" rIns="155448" bIns="12801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Full stack web developer &amp; instructor</a:t>
            </a:r>
          </a:p>
          <a:p>
            <a:pPr marL="285750" indent="-28575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en-US" sz="1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Co-host, </a:t>
            </a: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Microsoft Cloud Show </a:t>
            </a: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– </a:t>
            </a: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10"/>
              </a:rPr>
              <a:t>www.MicrosoftCloudShow.com</a:t>
            </a: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marL="285750" indent="-28575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en-US" sz="11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Hands-On SharePoint Training </a:t>
            </a:r>
            <a:b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Critical Path Training  - </a:t>
            </a: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11"/>
              </a:rPr>
              <a:t>www.CriticalPathTraining.com</a:t>
            </a: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endParaRPr lang="en-US" sz="1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On-Demand SharePoint Training</a:t>
            </a:r>
            <a:b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2000" b="1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Pluralsight</a:t>
            </a: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– </a:t>
            </a: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12"/>
              </a:rPr>
              <a:t>www.Pluralsight.com</a:t>
            </a: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466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– Office 365 Walkthrough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6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 365 APIs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5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 365 for Developers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data exposed via APIs</a:t>
            </a:r>
          </a:p>
          <a:p>
            <a:pPr lvl="1"/>
            <a:r>
              <a:rPr lang="en-US" dirty="0" smtClean="0"/>
              <a:t>Native SDKs (.NET, iOS, Android, Cordova &amp; </a:t>
            </a:r>
            <a:r>
              <a:rPr lang="en-US" dirty="0" err="1" smtClean="0"/>
              <a:t>Xamarin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REST APIs (based on OData v4.0)</a:t>
            </a:r>
          </a:p>
          <a:p>
            <a:endParaRPr lang="en-US" dirty="0" smtClean="0"/>
          </a:p>
          <a:p>
            <a:r>
              <a:rPr lang="en-US" dirty="0" smtClean="0"/>
              <a:t>All APIs secured using Azure 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68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 365 APIs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154293" y="477809"/>
            <a:ext cx="10206980" cy="5266352"/>
            <a:chOff x="1176125" y="486109"/>
            <a:chExt cx="10414363" cy="5373353"/>
          </a:xfrm>
        </p:grpSpPr>
        <p:cxnSp>
          <p:nvCxnSpPr>
            <p:cNvPr id="63" name="Straight Connector 62"/>
            <p:cNvCxnSpPr/>
            <p:nvPr/>
          </p:nvCxnSpPr>
          <p:spPr>
            <a:xfrm flipV="1">
              <a:off x="2041773" y="4141098"/>
              <a:ext cx="4582973" cy="21160"/>
            </a:xfrm>
            <a:prstGeom prst="line">
              <a:avLst/>
            </a:prstGeom>
            <a:ln w="38100">
              <a:solidFill>
                <a:srgbClr val="0072C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ounded Rectangle 13"/>
            <p:cNvSpPr/>
            <p:nvPr/>
          </p:nvSpPr>
          <p:spPr>
            <a:xfrm>
              <a:off x="1176125" y="2486786"/>
              <a:ext cx="6724713" cy="743780"/>
            </a:xfrm>
            <a:prstGeom prst="round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8"/>
              <a:endParaRPr lang="en-GB" sz="2352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1" name="Title 1"/>
            <p:cNvSpPr txBox="1">
              <a:spLocks/>
            </p:cNvSpPr>
            <p:nvPr/>
          </p:nvSpPr>
          <p:spPr>
            <a:xfrm>
              <a:off x="1176125" y="2605407"/>
              <a:ext cx="6702442" cy="361486"/>
            </a:xfrm>
            <a:prstGeom prst="rect">
              <a:avLst/>
            </a:prstGeom>
          </p:spPr>
          <p:txBody>
            <a:bodyPr vert="horz" lIns="91403" tIns="45701" rIns="91403" bIns="45701" rtlCol="0" anchor="ctr" anchorCtr="0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defTabSz="914038">
                <a:lnSpc>
                  <a:spcPct val="150000"/>
                </a:lnSpc>
              </a:pPr>
              <a:r>
                <a:rPr lang="en-US" sz="3920" dirty="0">
                  <a:solidFill>
                    <a:prstClr val="white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https://graph.microsoft.com/</a:t>
              </a:r>
            </a:p>
          </p:txBody>
        </p:sp>
        <p:cxnSp>
          <p:nvCxnSpPr>
            <p:cNvPr id="15" name="Straight Arrow Connector 102"/>
            <p:cNvCxnSpPr/>
            <p:nvPr/>
          </p:nvCxnSpPr>
          <p:spPr>
            <a:xfrm flipV="1">
              <a:off x="6671189" y="3232865"/>
              <a:ext cx="0" cy="511460"/>
            </a:xfrm>
            <a:prstGeom prst="straightConnector1">
              <a:avLst/>
            </a:prstGeom>
            <a:ln w="38100">
              <a:solidFill>
                <a:srgbClr val="0078D7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103"/>
            <p:cNvCxnSpPr/>
            <p:nvPr/>
          </p:nvCxnSpPr>
          <p:spPr>
            <a:xfrm flipV="1">
              <a:off x="5675507" y="3231621"/>
              <a:ext cx="0" cy="511460"/>
            </a:xfrm>
            <a:prstGeom prst="straightConnector1">
              <a:avLst/>
            </a:prstGeom>
            <a:ln w="38100">
              <a:solidFill>
                <a:srgbClr val="0078D7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104"/>
            <p:cNvCxnSpPr/>
            <p:nvPr/>
          </p:nvCxnSpPr>
          <p:spPr>
            <a:xfrm flipV="1">
              <a:off x="4686485" y="3226422"/>
              <a:ext cx="0" cy="511460"/>
            </a:xfrm>
            <a:prstGeom prst="straightConnector1">
              <a:avLst/>
            </a:prstGeom>
            <a:ln w="38100">
              <a:solidFill>
                <a:srgbClr val="0078D7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105"/>
            <p:cNvCxnSpPr/>
            <p:nvPr/>
          </p:nvCxnSpPr>
          <p:spPr>
            <a:xfrm flipV="1">
              <a:off x="3723597" y="3229047"/>
              <a:ext cx="0" cy="511460"/>
            </a:xfrm>
            <a:prstGeom prst="straightConnector1">
              <a:avLst/>
            </a:prstGeom>
            <a:ln w="38100">
              <a:solidFill>
                <a:srgbClr val="0078D7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106"/>
            <p:cNvCxnSpPr/>
            <p:nvPr/>
          </p:nvCxnSpPr>
          <p:spPr>
            <a:xfrm flipV="1">
              <a:off x="1771810" y="3226422"/>
              <a:ext cx="0" cy="511460"/>
            </a:xfrm>
            <a:prstGeom prst="straightConnector1">
              <a:avLst/>
            </a:prstGeom>
            <a:ln w="38100">
              <a:solidFill>
                <a:srgbClr val="0078D7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107"/>
            <p:cNvCxnSpPr/>
            <p:nvPr/>
          </p:nvCxnSpPr>
          <p:spPr>
            <a:xfrm flipV="1">
              <a:off x="2741680" y="3226422"/>
              <a:ext cx="0" cy="511460"/>
            </a:xfrm>
            <a:prstGeom prst="straightConnector1">
              <a:avLst/>
            </a:prstGeom>
            <a:ln w="38100">
              <a:solidFill>
                <a:srgbClr val="0078D7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108"/>
            <p:cNvCxnSpPr/>
            <p:nvPr/>
          </p:nvCxnSpPr>
          <p:spPr>
            <a:xfrm flipH="1">
              <a:off x="7437437" y="3220993"/>
              <a:ext cx="4241" cy="2046379"/>
            </a:xfrm>
            <a:prstGeom prst="straightConnector1">
              <a:avLst/>
            </a:prstGeom>
            <a:ln w="38100">
              <a:solidFill>
                <a:srgbClr val="0072C6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112"/>
            <p:cNvGrpSpPr/>
            <p:nvPr/>
          </p:nvGrpSpPr>
          <p:grpSpPr>
            <a:xfrm>
              <a:off x="6823456" y="3494993"/>
              <a:ext cx="145610" cy="327521"/>
              <a:chOff x="7565604" y="5053690"/>
              <a:chExt cx="185585" cy="417438"/>
            </a:xfrm>
          </p:grpSpPr>
          <p:cxnSp>
            <p:nvCxnSpPr>
              <p:cNvPr id="81" name="Straight Connector 113"/>
              <p:cNvCxnSpPr/>
              <p:nvPr/>
            </p:nvCxnSpPr>
            <p:spPr>
              <a:xfrm flipV="1">
                <a:off x="7658397" y="5081438"/>
                <a:ext cx="0" cy="389690"/>
              </a:xfrm>
              <a:prstGeom prst="line">
                <a:avLst/>
              </a:prstGeom>
              <a:ln w="38100">
                <a:solidFill>
                  <a:srgbClr val="0078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2" name="Oval 114"/>
              <p:cNvSpPr/>
              <p:nvPr/>
            </p:nvSpPr>
            <p:spPr>
              <a:xfrm>
                <a:off x="7565604" y="5053690"/>
                <a:ext cx="185585" cy="185585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78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64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86" name="Group 115"/>
            <p:cNvGrpSpPr/>
            <p:nvPr/>
          </p:nvGrpSpPr>
          <p:grpSpPr>
            <a:xfrm>
              <a:off x="5850836" y="3493749"/>
              <a:ext cx="145610" cy="327521"/>
              <a:chOff x="7565604" y="5053690"/>
              <a:chExt cx="185585" cy="417438"/>
            </a:xfrm>
          </p:grpSpPr>
          <p:cxnSp>
            <p:nvCxnSpPr>
              <p:cNvPr id="87" name="Straight Connector 116"/>
              <p:cNvCxnSpPr/>
              <p:nvPr/>
            </p:nvCxnSpPr>
            <p:spPr>
              <a:xfrm flipV="1">
                <a:off x="7658397" y="5081438"/>
                <a:ext cx="0" cy="389690"/>
              </a:xfrm>
              <a:prstGeom prst="line">
                <a:avLst/>
              </a:prstGeom>
              <a:ln w="38100">
                <a:solidFill>
                  <a:srgbClr val="0078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Oval 117"/>
              <p:cNvSpPr/>
              <p:nvPr/>
            </p:nvSpPr>
            <p:spPr>
              <a:xfrm>
                <a:off x="7565604" y="5053690"/>
                <a:ext cx="185585" cy="185585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78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64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89" name="Group 118"/>
            <p:cNvGrpSpPr/>
            <p:nvPr/>
          </p:nvGrpSpPr>
          <p:grpSpPr>
            <a:xfrm>
              <a:off x="4832213" y="3488550"/>
              <a:ext cx="145610" cy="327521"/>
              <a:chOff x="7565604" y="5053690"/>
              <a:chExt cx="185585" cy="417438"/>
            </a:xfrm>
          </p:grpSpPr>
          <p:cxnSp>
            <p:nvCxnSpPr>
              <p:cNvPr id="90" name="Straight Connector 119"/>
              <p:cNvCxnSpPr/>
              <p:nvPr/>
            </p:nvCxnSpPr>
            <p:spPr>
              <a:xfrm flipV="1">
                <a:off x="7658397" y="5081438"/>
                <a:ext cx="0" cy="389690"/>
              </a:xfrm>
              <a:prstGeom prst="line">
                <a:avLst/>
              </a:prstGeom>
              <a:ln w="38100">
                <a:solidFill>
                  <a:srgbClr val="0078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Oval 120"/>
              <p:cNvSpPr/>
              <p:nvPr/>
            </p:nvSpPr>
            <p:spPr>
              <a:xfrm>
                <a:off x="7565604" y="5053690"/>
                <a:ext cx="185585" cy="185585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78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64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92" name="Group 121"/>
            <p:cNvGrpSpPr/>
            <p:nvPr/>
          </p:nvGrpSpPr>
          <p:grpSpPr>
            <a:xfrm>
              <a:off x="3874736" y="3491175"/>
              <a:ext cx="145610" cy="327521"/>
              <a:chOff x="7565604" y="5053690"/>
              <a:chExt cx="185585" cy="417438"/>
            </a:xfrm>
          </p:grpSpPr>
          <p:cxnSp>
            <p:nvCxnSpPr>
              <p:cNvPr id="93" name="Straight Connector 122"/>
              <p:cNvCxnSpPr/>
              <p:nvPr/>
            </p:nvCxnSpPr>
            <p:spPr>
              <a:xfrm flipV="1">
                <a:off x="7658397" y="5081438"/>
                <a:ext cx="0" cy="389690"/>
              </a:xfrm>
              <a:prstGeom prst="line">
                <a:avLst/>
              </a:prstGeom>
              <a:ln w="38100">
                <a:solidFill>
                  <a:srgbClr val="0078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Oval 123"/>
              <p:cNvSpPr/>
              <p:nvPr/>
            </p:nvSpPr>
            <p:spPr>
              <a:xfrm>
                <a:off x="7565604" y="5053690"/>
                <a:ext cx="185585" cy="185585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78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64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95" name="Group 124"/>
            <p:cNvGrpSpPr/>
            <p:nvPr/>
          </p:nvGrpSpPr>
          <p:grpSpPr>
            <a:xfrm>
              <a:off x="2882246" y="3488550"/>
              <a:ext cx="145610" cy="327521"/>
              <a:chOff x="7565604" y="5053690"/>
              <a:chExt cx="185585" cy="417438"/>
            </a:xfrm>
          </p:grpSpPr>
          <p:cxnSp>
            <p:nvCxnSpPr>
              <p:cNvPr id="96" name="Straight Connector 125"/>
              <p:cNvCxnSpPr/>
              <p:nvPr/>
            </p:nvCxnSpPr>
            <p:spPr>
              <a:xfrm flipV="1">
                <a:off x="7658397" y="5081438"/>
                <a:ext cx="0" cy="389690"/>
              </a:xfrm>
              <a:prstGeom prst="line">
                <a:avLst/>
              </a:prstGeom>
              <a:ln w="38100">
                <a:solidFill>
                  <a:srgbClr val="0078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7" name="Oval 126"/>
              <p:cNvSpPr/>
              <p:nvPr/>
            </p:nvSpPr>
            <p:spPr>
              <a:xfrm>
                <a:off x="7565604" y="5053690"/>
                <a:ext cx="185585" cy="185585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78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64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98" name="Group 128"/>
            <p:cNvGrpSpPr/>
            <p:nvPr/>
          </p:nvGrpSpPr>
          <p:grpSpPr>
            <a:xfrm>
              <a:off x="1919551" y="3488550"/>
              <a:ext cx="145610" cy="327521"/>
              <a:chOff x="7565604" y="5053690"/>
              <a:chExt cx="185585" cy="417438"/>
            </a:xfrm>
          </p:grpSpPr>
          <p:cxnSp>
            <p:nvCxnSpPr>
              <p:cNvPr id="99" name="Straight Connector 129"/>
              <p:cNvCxnSpPr/>
              <p:nvPr/>
            </p:nvCxnSpPr>
            <p:spPr>
              <a:xfrm flipV="1">
                <a:off x="7658397" y="5081438"/>
                <a:ext cx="0" cy="389690"/>
              </a:xfrm>
              <a:prstGeom prst="line">
                <a:avLst/>
              </a:prstGeom>
              <a:ln w="38100">
                <a:solidFill>
                  <a:srgbClr val="0078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Oval 130"/>
              <p:cNvSpPr/>
              <p:nvPr/>
            </p:nvSpPr>
            <p:spPr>
              <a:xfrm>
                <a:off x="7565604" y="5053690"/>
                <a:ext cx="185585" cy="185585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78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64">
                  <a:solidFill>
                    <a:srgbClr val="FFFFFF"/>
                  </a:solidFill>
                </a:endParaRPr>
              </a:p>
            </p:txBody>
          </p:sp>
        </p:grpSp>
        <p:pic>
          <p:nvPicPr>
            <p:cNvPr id="101" name="Picture 13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86717" y="2098500"/>
              <a:ext cx="3103771" cy="1865177"/>
            </a:xfrm>
            <a:prstGeom prst="rect">
              <a:avLst/>
            </a:prstGeom>
          </p:spPr>
        </p:pic>
        <p:grpSp>
          <p:nvGrpSpPr>
            <p:cNvPr id="102" name="Group 132"/>
            <p:cNvGrpSpPr/>
            <p:nvPr/>
          </p:nvGrpSpPr>
          <p:grpSpPr>
            <a:xfrm>
              <a:off x="8047037" y="486109"/>
              <a:ext cx="2524125" cy="1556049"/>
              <a:chOff x="6794301" y="1084248"/>
              <a:chExt cx="2524125" cy="1556049"/>
            </a:xfrm>
          </p:grpSpPr>
          <p:pic>
            <p:nvPicPr>
              <p:cNvPr id="103" name="Picture 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794301" y="1084248"/>
                <a:ext cx="2524125" cy="1556049"/>
              </a:xfrm>
              <a:prstGeom prst="rect">
                <a:avLst/>
              </a:prstGeom>
            </p:spPr>
          </p:pic>
          <p:sp>
            <p:nvSpPr>
              <p:cNvPr id="104" name="TextBox 12"/>
              <p:cNvSpPr txBox="1"/>
              <p:nvPr/>
            </p:nvSpPr>
            <p:spPr>
              <a:xfrm>
                <a:off x="6940239" y="1382140"/>
                <a:ext cx="2232248" cy="960263"/>
              </a:xfrm>
              <a:prstGeom prst="rect">
                <a:avLst/>
              </a:prstGeom>
              <a:solidFill>
                <a:srgbClr val="FFFFFF">
                  <a:alpha val="74000"/>
                </a:srgbClr>
              </a:solidFill>
            </p:spPr>
            <p:txBody>
              <a:bodyPr wrap="square" lIns="179238" tIns="143391" rIns="179238" bIns="143391" rtlCol="0">
                <a:spAutoFit/>
              </a:bodyPr>
              <a:lstStyle/>
              <a:p>
                <a:pPr algn="ctr">
                  <a:lnSpc>
                    <a:spcPct val="90000"/>
                  </a:lnSpc>
                  <a:spcAft>
                    <a:spcPts val="588"/>
                  </a:spcAft>
                  <a:defRPr/>
                </a:pPr>
                <a:r>
                  <a:rPr lang="nb-NO" sz="2352" dirty="0">
                    <a:gradFill>
                      <a:gsLst>
                        <a:gs pos="2917">
                          <a:srgbClr val="404040"/>
                        </a:gs>
                        <a:gs pos="30000">
                          <a:srgbClr val="404040"/>
                        </a:gs>
                      </a:gsLst>
                      <a:lin ang="5400000" scaled="0"/>
                    </a:gra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Your </a:t>
                </a:r>
                <a:br>
                  <a:rPr lang="nb-NO" sz="2352" dirty="0">
                    <a:gradFill>
                      <a:gsLst>
                        <a:gs pos="2917">
                          <a:srgbClr val="404040"/>
                        </a:gs>
                        <a:gs pos="30000">
                          <a:srgbClr val="404040"/>
                        </a:gs>
                      </a:gsLst>
                      <a:lin ang="5400000" scaled="0"/>
                    </a:gra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</a:br>
                <a:r>
                  <a:rPr lang="nb-NO" sz="2352" dirty="0">
                    <a:gradFill>
                      <a:gsLst>
                        <a:gs pos="2917">
                          <a:srgbClr val="404040"/>
                        </a:gs>
                        <a:gs pos="30000">
                          <a:srgbClr val="404040"/>
                        </a:gs>
                      </a:gsLst>
                      <a:lin ang="5400000" scaled="0"/>
                    </a:gradFill>
                    <a:latin typeface="Segoe UI Semibold" panose="020B0702040204020203" pitchFamily="34" charset="0"/>
                    <a:cs typeface="Segoe UI Semibold" panose="020B0702040204020203" pitchFamily="34" charset="0"/>
                  </a:rPr>
                  <a:t>App</a:t>
                </a:r>
              </a:p>
            </p:txBody>
          </p:sp>
        </p:grpSp>
        <p:cxnSp>
          <p:nvCxnSpPr>
            <p:cNvPr id="32" name="Straight Arrow Connector 135"/>
            <p:cNvCxnSpPr/>
            <p:nvPr/>
          </p:nvCxnSpPr>
          <p:spPr>
            <a:xfrm>
              <a:off x="4400753" y="1439862"/>
              <a:ext cx="0" cy="580513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136"/>
            <p:cNvCxnSpPr/>
            <p:nvPr/>
          </p:nvCxnSpPr>
          <p:spPr>
            <a:xfrm>
              <a:off x="4400753" y="1439862"/>
              <a:ext cx="3384376" cy="0"/>
            </a:xfrm>
            <a:prstGeom prst="line">
              <a:avLst/>
            </a:prstGeom>
            <a:ln w="38100">
              <a:solidFill>
                <a:schemeClr val="bg1">
                  <a:lumMod val="6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4" name="Group 83"/>
            <p:cNvGrpSpPr/>
            <p:nvPr/>
          </p:nvGrpSpPr>
          <p:grpSpPr>
            <a:xfrm>
              <a:off x="2332866" y="3541777"/>
              <a:ext cx="817628" cy="1174685"/>
              <a:chOff x="636295" y="2518478"/>
              <a:chExt cx="1435768" cy="2045634"/>
            </a:xfrm>
          </p:grpSpPr>
          <p:sp>
            <p:nvSpPr>
              <p:cNvPr id="85" name="Oval 84"/>
              <p:cNvSpPr/>
              <p:nvPr/>
            </p:nvSpPr>
            <p:spPr>
              <a:xfrm>
                <a:off x="636295" y="2815390"/>
                <a:ext cx="1435768" cy="1435768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038">
                  <a:defRPr/>
                </a:pPr>
                <a:endParaRPr lang="en-GB" sz="1799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graphicFrame>
            <p:nvGraphicFramePr>
              <p:cNvPr id="105" name="Diagram 104"/>
              <p:cNvGraphicFramePr/>
              <p:nvPr>
                <p:extLst/>
              </p:nvPr>
            </p:nvGraphicFramePr>
            <p:xfrm>
              <a:off x="665927" y="2518478"/>
              <a:ext cx="1364746" cy="204563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8" r:qs="rId9" r:cs="rId10"/>
              </a:graphicData>
            </a:graphic>
          </p:graphicFrame>
        </p:grpSp>
        <p:sp>
          <p:nvSpPr>
            <p:cNvPr id="27" name="Oval 26"/>
            <p:cNvSpPr/>
            <p:nvPr/>
          </p:nvSpPr>
          <p:spPr>
            <a:xfrm>
              <a:off x="3326832" y="3734979"/>
              <a:ext cx="793531" cy="79353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8"/>
              <a:endParaRPr lang="en-GB" sz="1799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4" name="Group 5"/>
            <p:cNvGrpSpPr/>
            <p:nvPr/>
          </p:nvGrpSpPr>
          <p:grpSpPr>
            <a:xfrm>
              <a:off x="4289720" y="3732354"/>
              <a:ext cx="793531" cy="793531"/>
              <a:chOff x="5681540" y="2652588"/>
              <a:chExt cx="778042" cy="778042"/>
            </a:xfrm>
          </p:grpSpPr>
          <p:sp>
            <p:nvSpPr>
              <p:cNvPr id="37" name="Oval 12"/>
              <p:cNvSpPr/>
              <p:nvPr/>
            </p:nvSpPr>
            <p:spPr>
              <a:xfrm rot="5400000">
                <a:off x="5681540" y="2652588"/>
                <a:ext cx="778042" cy="778042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038"/>
                <a:endParaRPr lang="en-GB" sz="1799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pic>
            <p:nvPicPr>
              <p:cNvPr id="41" name="Picture 14"/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30137" y="2809206"/>
                <a:ext cx="480847" cy="480847"/>
              </a:xfrm>
              <a:prstGeom prst="rect">
                <a:avLst/>
              </a:prstGeom>
            </p:spPr>
          </p:pic>
        </p:grpSp>
        <p:grpSp>
          <p:nvGrpSpPr>
            <p:cNvPr id="20" name="Group 23"/>
            <p:cNvGrpSpPr/>
            <p:nvPr/>
          </p:nvGrpSpPr>
          <p:grpSpPr>
            <a:xfrm>
              <a:off x="1382026" y="3573767"/>
              <a:ext cx="779568" cy="1110704"/>
              <a:chOff x="636295" y="2518478"/>
              <a:chExt cx="1435768" cy="2045634"/>
            </a:xfrm>
          </p:grpSpPr>
          <p:sp>
            <p:nvSpPr>
              <p:cNvPr id="8" name="Oval 24"/>
              <p:cNvSpPr/>
              <p:nvPr/>
            </p:nvSpPr>
            <p:spPr>
              <a:xfrm>
                <a:off x="636295" y="2815389"/>
                <a:ext cx="1435768" cy="1435768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038"/>
                <a:endParaRPr lang="en-GB" sz="1799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graphicFrame>
            <p:nvGraphicFramePr>
              <p:cNvPr id="47" name="Diagram 25"/>
              <p:cNvGraphicFramePr/>
              <p:nvPr>
                <p:extLst/>
              </p:nvPr>
            </p:nvGraphicFramePr>
            <p:xfrm>
              <a:off x="665927" y="2518478"/>
              <a:ext cx="1364746" cy="204563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3" r:lo="rId14" r:qs="rId15" r:cs="rId16"/>
              </a:graphicData>
            </a:graphic>
          </p:graphicFrame>
        </p:grpSp>
        <p:grpSp>
          <p:nvGrpSpPr>
            <p:cNvPr id="22" name="Group 83"/>
            <p:cNvGrpSpPr/>
            <p:nvPr/>
          </p:nvGrpSpPr>
          <p:grpSpPr>
            <a:xfrm>
              <a:off x="5269508" y="3736850"/>
              <a:ext cx="811999" cy="794936"/>
              <a:chOff x="10113425" y="2651210"/>
              <a:chExt cx="796150" cy="779420"/>
            </a:xfrm>
          </p:grpSpPr>
          <p:sp>
            <p:nvSpPr>
              <p:cNvPr id="53" name="Oval 84"/>
              <p:cNvSpPr/>
              <p:nvPr/>
            </p:nvSpPr>
            <p:spPr>
              <a:xfrm rot="5400000">
                <a:off x="10113425" y="2652588"/>
                <a:ext cx="778042" cy="778042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038"/>
                <a:endParaRPr lang="en-GB" sz="1799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pic>
            <p:nvPicPr>
              <p:cNvPr id="21" name="Picture 85"/>
              <p:cNvPicPr>
                <a:picLocks noChangeAspect="1"/>
              </p:cNvPicPr>
              <p:nvPr/>
            </p:nvPicPr>
            <p:blipFill>
              <a:blip r:embed="rId1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30153" y="2651210"/>
                <a:ext cx="779422" cy="779420"/>
              </a:xfrm>
              <a:prstGeom prst="rect">
                <a:avLst/>
              </a:prstGeom>
            </p:spPr>
          </p:pic>
        </p:grpSp>
        <p:grpSp>
          <p:nvGrpSpPr>
            <p:cNvPr id="57" name="Group 89"/>
            <p:cNvGrpSpPr/>
            <p:nvPr/>
          </p:nvGrpSpPr>
          <p:grpSpPr>
            <a:xfrm>
              <a:off x="6261261" y="3730236"/>
              <a:ext cx="819857" cy="810653"/>
              <a:chOff x="10113425" y="3530904"/>
              <a:chExt cx="803854" cy="794830"/>
            </a:xfrm>
          </p:grpSpPr>
          <p:sp>
            <p:nvSpPr>
              <p:cNvPr id="54" name="Oval 90"/>
              <p:cNvSpPr/>
              <p:nvPr/>
            </p:nvSpPr>
            <p:spPr>
              <a:xfrm rot="5400000">
                <a:off x="10113425" y="3535656"/>
                <a:ext cx="778042" cy="778042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038"/>
                <a:endParaRPr lang="en-GB" sz="1799" dirty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pic>
            <p:nvPicPr>
              <p:cNvPr id="23" name="Picture 91"/>
              <p:cNvPicPr>
                <a:picLocks noChangeAspect="1"/>
              </p:cNvPicPr>
              <p:nvPr/>
            </p:nvPicPr>
            <p:blipFill>
              <a:blip r:embed="rId1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122449" y="3530904"/>
                <a:ext cx="794830" cy="794830"/>
              </a:xfrm>
              <a:prstGeom prst="rect">
                <a:avLst/>
              </a:prstGeom>
            </p:spPr>
          </p:pic>
        </p:grpSp>
        <p:grpSp>
          <p:nvGrpSpPr>
            <p:cNvPr id="110" name="Group 112"/>
            <p:cNvGrpSpPr/>
            <p:nvPr/>
          </p:nvGrpSpPr>
          <p:grpSpPr>
            <a:xfrm>
              <a:off x="4327948" y="2158085"/>
              <a:ext cx="145610" cy="327521"/>
              <a:chOff x="7565604" y="5053690"/>
              <a:chExt cx="185585" cy="417438"/>
            </a:xfrm>
          </p:grpSpPr>
          <p:cxnSp>
            <p:nvCxnSpPr>
              <p:cNvPr id="111" name="Straight Connector 113"/>
              <p:cNvCxnSpPr/>
              <p:nvPr/>
            </p:nvCxnSpPr>
            <p:spPr>
              <a:xfrm flipV="1">
                <a:off x="7658397" y="5081438"/>
                <a:ext cx="0" cy="389690"/>
              </a:xfrm>
              <a:prstGeom prst="line">
                <a:avLst/>
              </a:prstGeom>
              <a:ln w="38100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2" name="Oval 114"/>
              <p:cNvSpPr/>
              <p:nvPr/>
            </p:nvSpPr>
            <p:spPr>
              <a:xfrm>
                <a:off x="7565604" y="5053690"/>
                <a:ext cx="185585" cy="185585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64">
                  <a:solidFill>
                    <a:srgbClr val="FFFFFF"/>
                  </a:solidFill>
                </a:endParaRPr>
              </a:p>
            </p:txBody>
          </p:sp>
        </p:grpSp>
        <p:pic>
          <p:nvPicPr>
            <p:cNvPr id="113" name="Picture 67"/>
            <p:cNvPicPr>
              <a:picLocks noChangeAspect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0100" y="3914403"/>
              <a:ext cx="474549" cy="474549"/>
            </a:xfrm>
            <a:prstGeom prst="rect">
              <a:avLst/>
            </a:prstGeom>
          </p:spPr>
        </p:pic>
        <p:sp>
          <p:nvSpPr>
            <p:cNvPr id="46" name="Rounded Rectangle 45"/>
            <p:cNvSpPr/>
            <p:nvPr/>
          </p:nvSpPr>
          <p:spPr>
            <a:xfrm>
              <a:off x="1382026" y="4470874"/>
              <a:ext cx="779568" cy="26199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72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8"/>
              <a:r>
                <a:rPr lang="en-GB" sz="900" dirty="0">
                  <a:solidFill>
                    <a:srgbClr val="0072C6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USERS</a:t>
              </a:r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3333813" y="4473499"/>
              <a:ext cx="779568" cy="26199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72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8"/>
              <a:r>
                <a:rPr lang="en-GB" sz="900" dirty="0">
                  <a:solidFill>
                    <a:srgbClr val="0072C6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FILES</a:t>
              </a:r>
            </a:p>
          </p:txBody>
        </p:sp>
        <p:sp>
          <p:nvSpPr>
            <p:cNvPr id="49" name="Rounded Rectangle 48"/>
            <p:cNvSpPr/>
            <p:nvPr/>
          </p:nvSpPr>
          <p:spPr>
            <a:xfrm>
              <a:off x="4296701" y="4470874"/>
              <a:ext cx="779568" cy="26199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72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8"/>
              <a:r>
                <a:rPr lang="en-GB" sz="900" dirty="0">
                  <a:solidFill>
                    <a:srgbClr val="0072C6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MAIL</a:t>
              </a: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5285723" y="4476073"/>
              <a:ext cx="779568" cy="26199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72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8"/>
              <a:r>
                <a:rPr lang="en-GB" sz="800" dirty="0">
                  <a:solidFill>
                    <a:srgbClr val="0072C6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CALENDAR</a:t>
              </a:r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2351896" y="4470874"/>
              <a:ext cx="779568" cy="26199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72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8"/>
              <a:r>
                <a:rPr lang="en-GB" sz="900" dirty="0">
                  <a:solidFill>
                    <a:srgbClr val="0072C6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GROUPS</a:t>
              </a:r>
            </a:p>
          </p:txBody>
        </p:sp>
        <p:sp>
          <p:nvSpPr>
            <p:cNvPr id="61" name="Rounded Rectangle 60"/>
            <p:cNvSpPr/>
            <p:nvPr/>
          </p:nvSpPr>
          <p:spPr>
            <a:xfrm>
              <a:off x="1322323" y="5267372"/>
              <a:ext cx="6624108" cy="592090"/>
            </a:xfrm>
            <a:prstGeom prst="roundRect">
              <a:avLst/>
            </a:prstGeom>
            <a:solidFill>
              <a:srgbClr val="0072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8"/>
              <a:endParaRPr lang="en-GB" sz="1799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2" name="Title 1"/>
            <p:cNvSpPr txBox="1">
              <a:spLocks/>
            </p:cNvSpPr>
            <p:nvPr/>
          </p:nvSpPr>
          <p:spPr>
            <a:xfrm>
              <a:off x="1322324" y="5346976"/>
              <a:ext cx="6624106" cy="361486"/>
            </a:xfrm>
            <a:prstGeom prst="rect">
              <a:avLst/>
            </a:prstGeom>
          </p:spPr>
          <p:txBody>
            <a:bodyPr vert="horz" lIns="91403" tIns="45701" rIns="91403" bIns="45701" rtlCol="0" anchor="ctr" anchorCtr="0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defTabSz="914038">
                <a:lnSpc>
                  <a:spcPct val="150000"/>
                </a:lnSpc>
              </a:pPr>
              <a:r>
                <a:rPr lang="en-US" sz="1799" dirty="0">
                  <a:solidFill>
                    <a:prstClr val="white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Insights and relationships from Office Graph</a:t>
              </a:r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>
              <a:off x="2741680" y="4740216"/>
              <a:ext cx="0" cy="461319"/>
            </a:xfrm>
            <a:prstGeom prst="straightConnector1">
              <a:avLst/>
            </a:prstGeom>
            <a:ln w="38100">
              <a:solidFill>
                <a:srgbClr val="0072C6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97"/>
            <p:cNvCxnSpPr/>
            <p:nvPr/>
          </p:nvCxnSpPr>
          <p:spPr>
            <a:xfrm>
              <a:off x="3723597" y="4733296"/>
              <a:ext cx="0" cy="461319"/>
            </a:xfrm>
            <a:prstGeom prst="straightConnector1">
              <a:avLst/>
            </a:prstGeom>
            <a:ln w="38100">
              <a:solidFill>
                <a:srgbClr val="0072C6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98"/>
            <p:cNvCxnSpPr/>
            <p:nvPr/>
          </p:nvCxnSpPr>
          <p:spPr>
            <a:xfrm>
              <a:off x="4686485" y="4729357"/>
              <a:ext cx="0" cy="461319"/>
            </a:xfrm>
            <a:prstGeom prst="straightConnector1">
              <a:avLst/>
            </a:prstGeom>
            <a:ln w="38100">
              <a:solidFill>
                <a:srgbClr val="0072C6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99"/>
            <p:cNvCxnSpPr/>
            <p:nvPr/>
          </p:nvCxnSpPr>
          <p:spPr>
            <a:xfrm>
              <a:off x="5675507" y="4734556"/>
              <a:ext cx="0" cy="461319"/>
            </a:xfrm>
            <a:prstGeom prst="straightConnector1">
              <a:avLst/>
            </a:prstGeom>
            <a:ln w="38100">
              <a:solidFill>
                <a:srgbClr val="0072C6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100"/>
            <p:cNvCxnSpPr/>
            <p:nvPr/>
          </p:nvCxnSpPr>
          <p:spPr>
            <a:xfrm>
              <a:off x="6671189" y="4735800"/>
              <a:ext cx="0" cy="461319"/>
            </a:xfrm>
            <a:prstGeom prst="straightConnector1">
              <a:avLst/>
            </a:prstGeom>
            <a:ln w="38100">
              <a:solidFill>
                <a:srgbClr val="0072C6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101"/>
            <p:cNvCxnSpPr/>
            <p:nvPr/>
          </p:nvCxnSpPr>
          <p:spPr>
            <a:xfrm>
              <a:off x="1771810" y="4738069"/>
              <a:ext cx="0" cy="461319"/>
            </a:xfrm>
            <a:prstGeom prst="straightConnector1">
              <a:avLst/>
            </a:prstGeom>
            <a:ln w="38100">
              <a:solidFill>
                <a:srgbClr val="0072C6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Rounded Rectangle 105"/>
            <p:cNvSpPr/>
            <p:nvPr/>
          </p:nvSpPr>
          <p:spPr>
            <a:xfrm>
              <a:off x="6281405" y="4477317"/>
              <a:ext cx="779568" cy="261996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72C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038"/>
              <a:r>
                <a:rPr lang="en-GB" sz="800" dirty="0">
                  <a:solidFill>
                    <a:srgbClr val="0072C6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TASKS</a:t>
              </a:r>
            </a:p>
          </p:txBody>
        </p:sp>
        <p:grpSp>
          <p:nvGrpSpPr>
            <p:cNvPr id="107" name="Group 112"/>
            <p:cNvGrpSpPr/>
            <p:nvPr/>
          </p:nvGrpSpPr>
          <p:grpSpPr>
            <a:xfrm>
              <a:off x="7656629" y="4944177"/>
              <a:ext cx="145610" cy="327521"/>
              <a:chOff x="7565604" y="5053690"/>
              <a:chExt cx="185585" cy="417438"/>
            </a:xfrm>
          </p:grpSpPr>
          <p:cxnSp>
            <p:nvCxnSpPr>
              <p:cNvPr id="108" name="Straight Connector 113"/>
              <p:cNvCxnSpPr/>
              <p:nvPr/>
            </p:nvCxnSpPr>
            <p:spPr>
              <a:xfrm flipV="1">
                <a:off x="7658397" y="5081438"/>
                <a:ext cx="0" cy="389690"/>
              </a:xfrm>
              <a:prstGeom prst="line">
                <a:avLst/>
              </a:prstGeom>
              <a:ln w="38100">
                <a:solidFill>
                  <a:srgbClr val="0078D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Oval 114"/>
              <p:cNvSpPr/>
              <p:nvPr/>
            </p:nvSpPr>
            <p:spPr>
              <a:xfrm>
                <a:off x="7565604" y="5053690"/>
                <a:ext cx="185585" cy="185585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78D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764">
                  <a:solidFill>
                    <a:srgbClr val="FFFFFF"/>
                  </a:solidFill>
                </a:endParaRPr>
              </a:p>
            </p:txBody>
          </p:sp>
        </p:grpSp>
      </p:grpSp>
      <p:pic>
        <p:nvPicPr>
          <p:cNvPr id="7" name="Picture 6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947" y="495611"/>
            <a:ext cx="21334" cy="213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8944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OAuth</a:t>
            </a:r>
            <a:r>
              <a:rPr lang="en-US" dirty="0" smtClean="0"/>
              <a:t> &amp; Authentication Concepts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is OAuth2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Authentication protocol</a:t>
            </a:r>
          </a:p>
          <a:p>
            <a:r>
              <a:rPr lang="en-US" smtClean="0"/>
              <a:t>Once user is authenticated, they obtain access tokens</a:t>
            </a:r>
          </a:p>
          <a:p>
            <a:pPr lvl="1"/>
            <a:r>
              <a:rPr lang="en-US" smtClean="0"/>
              <a:t>Digitally signed string containing claims</a:t>
            </a:r>
          </a:p>
          <a:p>
            <a:r>
              <a:rPr lang="en-US" smtClean="0"/>
              <a:t>Access tokens are the “keys” to secured resources</a:t>
            </a:r>
          </a:p>
          <a:p>
            <a:r>
              <a:rPr lang="en-US" smtClean="0"/>
              <a:t>Secured resources trust the issuer of tokens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0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Terminology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Access token</a:t>
            </a:r>
          </a:p>
          <a:p>
            <a:r>
              <a:rPr lang="en-US" smtClean="0"/>
              <a:t>Refresh token</a:t>
            </a:r>
          </a:p>
          <a:p>
            <a:r>
              <a:rPr lang="en-US" smtClean="0"/>
              <a:t>OAuth flows</a:t>
            </a:r>
          </a:p>
          <a:p>
            <a:r>
              <a:rPr lang="en-US" smtClean="0"/>
              <a:t>Resource</a:t>
            </a:r>
          </a:p>
          <a:p>
            <a:r>
              <a:rPr lang="en-US" smtClean="0"/>
              <a:t>Issuer</a:t>
            </a:r>
          </a:p>
          <a:p>
            <a:r>
              <a:rPr lang="en-US" smtClean="0"/>
              <a:t>User /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49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It all Comes Down to Access Tokens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app developer, the goal is to obtain an access token</a:t>
            </a:r>
          </a:p>
          <a:p>
            <a:pPr lvl="1"/>
            <a:r>
              <a:rPr lang="en-US" dirty="0" smtClean="0"/>
              <a:t>Valid for a specific period of time</a:t>
            </a:r>
          </a:p>
          <a:p>
            <a:r>
              <a:rPr lang="en-US" dirty="0" smtClean="0"/>
              <a:t>Sometimes acquisition of an access token includes an refresh token</a:t>
            </a:r>
          </a:p>
          <a:p>
            <a:pPr lvl="1"/>
            <a:r>
              <a:rPr lang="en-US" dirty="0" smtClean="0"/>
              <a:t>Refresh tokens can be used to update access tokens</a:t>
            </a:r>
          </a:p>
          <a:p>
            <a:r>
              <a:rPr lang="en-US" dirty="0" smtClean="0"/>
              <a:t>This token is passed with each HTTP request to authenticate the user and / or the app</a:t>
            </a:r>
          </a:p>
          <a:p>
            <a:pPr lvl="1"/>
            <a:r>
              <a:rPr lang="en-US" dirty="0" smtClean="0"/>
              <a:t>Included in the HTTP request header:</a:t>
            </a:r>
          </a:p>
          <a:p>
            <a:pPr lvl="1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Authorization: Bearer [token]</a:t>
            </a:r>
          </a:p>
        </p:txBody>
      </p:sp>
    </p:spTree>
    <p:extLst>
      <p:ext uri="{BB962C8B-B14F-4D97-AF65-F5344CB8AC3E}">
        <p14:creationId xmlns:p14="http://schemas.microsoft.com/office/powerpoint/2010/main" val="56171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Obtain Access Tokens with OAuth Flows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Obtain access tokens using different defined “OAuth Flows”</a:t>
            </a:r>
          </a:p>
          <a:p>
            <a:pPr lvl="1"/>
            <a:r>
              <a:rPr lang="en-US" smtClean="0"/>
              <a:t>Multiple flows defined in OAuth 2.0 spec</a:t>
            </a:r>
          </a:p>
          <a:p>
            <a:pPr lvl="1"/>
            <a:r>
              <a:rPr lang="en-US" smtClean="0"/>
              <a:t>Both the Issuer &amp; Resource must support the flow to use it</a:t>
            </a:r>
          </a:p>
          <a:p>
            <a:r>
              <a:rPr lang="en-US" smtClean="0"/>
              <a:t>Flow Options with Office 365 &amp; Azure AD</a:t>
            </a:r>
          </a:p>
          <a:p>
            <a:pPr lvl="1"/>
            <a:r>
              <a:rPr lang="en-US" smtClean="0"/>
              <a:t>Authorization Code Flow</a:t>
            </a:r>
          </a:p>
          <a:p>
            <a:pPr lvl="1"/>
            <a:r>
              <a:rPr lang="en-US" smtClean="0"/>
              <a:t>Client Credentials Flow (App only)</a:t>
            </a:r>
          </a:p>
          <a:p>
            <a:pPr lvl="1"/>
            <a:r>
              <a:rPr lang="en-US" smtClean="0"/>
              <a:t>Implicit 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392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Flow #1 – Authorization Code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Most common</a:t>
            </a:r>
          </a:p>
          <a:p>
            <a:r>
              <a:rPr lang="en-US" dirty="0" smtClean="0"/>
              <a:t>Very secure - application never gets user’s </a:t>
            </a:r>
            <a:r>
              <a:rPr lang="en-US" dirty="0" err="1" smtClean="0"/>
              <a:t>creds</a:t>
            </a:r>
            <a:endParaRPr lang="en-US" dirty="0" smtClean="0"/>
          </a:p>
          <a:p>
            <a:r>
              <a:rPr lang="en-US" dirty="0" smtClean="0"/>
              <a:t>Flow described:</a:t>
            </a:r>
          </a:p>
          <a:p>
            <a:pPr lvl="1"/>
            <a:r>
              <a:rPr lang="en-US" dirty="0" smtClean="0"/>
              <a:t>Web app redirects user to Azure AD to login</a:t>
            </a:r>
          </a:p>
          <a:p>
            <a:pPr lvl="1"/>
            <a:r>
              <a:rPr lang="en-US" dirty="0" smtClean="0"/>
              <a:t>Upon successful login, Azure AD redirects user back to web app with an authorization code</a:t>
            </a:r>
          </a:p>
          <a:p>
            <a:pPr lvl="1"/>
            <a:r>
              <a:rPr lang="en-US" dirty="0" smtClean="0"/>
              <a:t>Web app uses this code to request access token on behalf of user</a:t>
            </a:r>
          </a:p>
          <a:p>
            <a:r>
              <a:rPr lang="en-US" dirty="0" smtClean="0"/>
              <a:t>Scenarios:</a:t>
            </a:r>
          </a:p>
          <a:p>
            <a:pPr lvl="1"/>
            <a:r>
              <a:rPr lang="en-US" dirty="0" smtClean="0"/>
              <a:t>Web applications that use federated logins</a:t>
            </a:r>
          </a:p>
          <a:p>
            <a:pPr lvl="1"/>
            <a:r>
              <a:rPr lang="en-US" dirty="0" smtClean="0"/>
              <a:t>User interaction present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58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Developer Tools</a:t>
            </a:r>
          </a:p>
          <a:p>
            <a:r>
              <a:rPr lang="en-US" dirty="0" err="1" smtClean="0"/>
              <a:t>TypeScript</a:t>
            </a:r>
            <a:endParaRPr lang="en-US" dirty="0" smtClean="0"/>
          </a:p>
          <a:p>
            <a:r>
              <a:rPr lang="en-US" dirty="0" smtClean="0"/>
              <a:t>Securing Applications</a:t>
            </a:r>
          </a:p>
          <a:p>
            <a:pPr lvl="1"/>
            <a:r>
              <a:rPr lang="en-US" dirty="0" smtClean="0"/>
              <a:t>Authentication</a:t>
            </a:r>
          </a:p>
          <a:p>
            <a:pPr lvl="1"/>
            <a:r>
              <a:rPr lang="en-US" dirty="0" smtClean="0"/>
              <a:t>Authorization</a:t>
            </a:r>
          </a:p>
          <a:p>
            <a:r>
              <a:rPr lang="en-US" dirty="0" smtClean="0"/>
              <a:t>Azure</a:t>
            </a:r>
          </a:p>
          <a:p>
            <a:pPr lvl="1"/>
            <a:r>
              <a:rPr lang="en-US" dirty="0" smtClean="0"/>
              <a:t>Active Directory</a:t>
            </a:r>
          </a:p>
          <a:p>
            <a:pPr lvl="1"/>
            <a:r>
              <a:rPr lang="en-US" dirty="0" err="1" smtClean="0"/>
              <a:t>PaaS</a:t>
            </a:r>
            <a:endParaRPr lang="en-US" dirty="0" smtClean="0"/>
          </a:p>
          <a:p>
            <a:r>
              <a:rPr lang="en-US" dirty="0" smtClean="0"/>
              <a:t>Office 365</a:t>
            </a:r>
          </a:p>
          <a:p>
            <a:r>
              <a:rPr lang="en-US" dirty="0" smtClean="0"/>
              <a:t>Office 365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210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Flow #2 – Client Credentials 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Very powerful</a:t>
            </a:r>
          </a:p>
          <a:p>
            <a:r>
              <a:rPr lang="en-US" dirty="0" smtClean="0"/>
              <a:t>Requires global tenant admin consent</a:t>
            </a:r>
          </a:p>
          <a:p>
            <a:pPr lvl="1"/>
            <a:r>
              <a:rPr lang="en-US" dirty="0" smtClean="0"/>
              <a:t>Not user consent</a:t>
            </a:r>
          </a:p>
          <a:p>
            <a:r>
              <a:rPr lang="en-US" dirty="0" smtClean="0"/>
              <a:t>Flow described:</a:t>
            </a:r>
          </a:p>
          <a:p>
            <a:pPr lvl="1"/>
            <a:r>
              <a:rPr lang="en-US" dirty="0" smtClean="0"/>
              <a:t>App configured with the public part of a certificate</a:t>
            </a:r>
          </a:p>
          <a:p>
            <a:pPr lvl="1"/>
            <a:r>
              <a:rPr lang="en-US" dirty="0" smtClean="0"/>
              <a:t>App submits an encrypted request to the issuer requesting access token</a:t>
            </a:r>
          </a:p>
          <a:p>
            <a:pPr lvl="1"/>
            <a:r>
              <a:rPr lang="en-US" dirty="0" smtClean="0"/>
              <a:t>Issuer returns access token back to requestor</a:t>
            </a:r>
          </a:p>
          <a:p>
            <a:r>
              <a:rPr lang="en-US" dirty="0" smtClean="0"/>
              <a:t>Scenarios:</a:t>
            </a:r>
          </a:p>
          <a:p>
            <a:pPr lvl="1"/>
            <a:r>
              <a:rPr lang="en-US" dirty="0" smtClean="0"/>
              <a:t>App only rights</a:t>
            </a:r>
          </a:p>
          <a:p>
            <a:pPr lvl="1"/>
            <a:r>
              <a:rPr lang="en-US" dirty="0" smtClean="0"/>
              <a:t>Zero user interaction</a:t>
            </a:r>
          </a:p>
          <a:p>
            <a:pPr lvl="1"/>
            <a:r>
              <a:rPr lang="en-US" dirty="0" smtClean="0"/>
              <a:t>Service / daemon processes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4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Flow #3 – Implicit Flow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Must be deliberately set… </a:t>
            </a:r>
          </a:p>
          <a:p>
            <a:pPr lvl="1"/>
            <a:r>
              <a:rPr lang="en-US" dirty="0" smtClean="0"/>
              <a:t>Apps don’t support it by default</a:t>
            </a:r>
          </a:p>
          <a:p>
            <a:r>
              <a:rPr lang="en-US" dirty="0" smtClean="0"/>
              <a:t>Enables OAuth2 authentication for apps that are 100% client-side</a:t>
            </a:r>
          </a:p>
          <a:p>
            <a:r>
              <a:rPr lang="en-US" dirty="0" smtClean="0"/>
              <a:t>Scenarios:</a:t>
            </a:r>
          </a:p>
          <a:p>
            <a:pPr lvl="1"/>
            <a:r>
              <a:rPr lang="en-US" dirty="0" smtClean="0"/>
              <a:t>Client-side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05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OpenID Connect – What is It?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OAuth</a:t>
            </a:r>
            <a:r>
              <a:rPr lang="en-US" dirty="0" smtClean="0"/>
              <a:t> 2.0 is simply an authentication protocol that returns access tokens</a:t>
            </a:r>
          </a:p>
          <a:p>
            <a:pPr lvl="1"/>
            <a:r>
              <a:rPr lang="en-US" dirty="0" smtClean="0"/>
              <a:t>No information about the user is included in the response</a:t>
            </a:r>
          </a:p>
          <a:p>
            <a:pPr lvl="1"/>
            <a:r>
              <a:rPr lang="en-US" dirty="0" smtClean="0"/>
              <a:t>For instance no details like “who just logged in”</a:t>
            </a:r>
          </a:p>
          <a:p>
            <a:pPr lvl="1"/>
            <a:r>
              <a:rPr lang="en-US" dirty="0" smtClean="0"/>
              <a:t>If you want identity details, you have to roll your own solution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OpenID</a:t>
            </a:r>
            <a:r>
              <a:rPr lang="en-US" dirty="0" smtClean="0"/>
              <a:t> Connect adds identity to </a:t>
            </a:r>
            <a:r>
              <a:rPr lang="en-US" dirty="0" err="1" smtClean="0"/>
              <a:t>OAuth</a:t>
            </a:r>
            <a:r>
              <a:rPr lang="en-US" dirty="0" smtClean="0"/>
              <a:t> 2.0 process</a:t>
            </a:r>
          </a:p>
          <a:p>
            <a:pPr lvl="1"/>
            <a:r>
              <a:rPr lang="en-US" dirty="0" smtClean="0"/>
              <a:t>Very lightweight wrapper … unlike </a:t>
            </a:r>
            <a:r>
              <a:rPr lang="en-US" dirty="0" err="1" smtClean="0"/>
              <a:t>ws</a:t>
            </a:r>
            <a:r>
              <a:rPr lang="en-US" dirty="0" smtClean="0"/>
              <a:t>-fed</a:t>
            </a:r>
          </a:p>
          <a:p>
            <a:pPr lvl="1"/>
            <a:r>
              <a:rPr lang="en-US" dirty="0" smtClean="0"/>
              <a:t>Id token returned by Azure AD with basic claims about the user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http</a:t>
            </a:r>
            <a:r>
              <a:rPr lang="en-US" smtClean="0">
                <a:hlinkClick r:id="rId3"/>
              </a:rPr>
              <a:t>://</a:t>
            </a:r>
            <a:r>
              <a:rPr lang="en-US" smtClean="0">
                <a:hlinkClick r:id="rId3"/>
              </a:rPr>
              <a:t>openid.net/specs/openid-connect-core-1_0.html</a:t>
            </a:r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1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Microsoft Azure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0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Microsoft Azure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Microsoft’s cloud offering</a:t>
            </a:r>
          </a:p>
          <a:p>
            <a:r>
              <a:rPr lang="en-US" dirty="0" err="1" smtClean="0"/>
              <a:t>IaaS</a:t>
            </a:r>
            <a:r>
              <a:rPr lang="en-US" dirty="0" smtClean="0"/>
              <a:t>: Infrastructure As A Service</a:t>
            </a:r>
          </a:p>
          <a:p>
            <a:pPr lvl="1"/>
            <a:r>
              <a:rPr lang="en-US" dirty="0" smtClean="0"/>
              <a:t>Hosted virtual machines</a:t>
            </a:r>
          </a:p>
          <a:p>
            <a:pPr lvl="1"/>
            <a:r>
              <a:rPr lang="en-US" dirty="0" smtClean="0"/>
              <a:t>Windows &amp; Linux options</a:t>
            </a:r>
          </a:p>
          <a:p>
            <a:pPr lvl="1"/>
            <a:r>
              <a:rPr lang="en-US" dirty="0" smtClean="0"/>
              <a:t>Pre-defined templates to choose from / roll you own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: Platform As A Service</a:t>
            </a:r>
          </a:p>
          <a:p>
            <a:pPr lvl="1"/>
            <a:r>
              <a:rPr lang="en-US" dirty="0" smtClean="0"/>
              <a:t>Building blocks for developers</a:t>
            </a:r>
          </a:p>
          <a:p>
            <a:pPr lvl="1"/>
            <a:r>
              <a:rPr lang="en-US" dirty="0" smtClean="0"/>
              <a:t>Individually and infinitely scalable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0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</a:t>
            </a:r>
            <a:r>
              <a:rPr lang="en-US" dirty="0" err="1" smtClean="0"/>
              <a:t>PaaS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4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</a:t>
            </a:r>
            <a:r>
              <a:rPr lang="en-US" dirty="0" err="1" smtClean="0"/>
              <a:t>PaaS</a:t>
            </a:r>
            <a:r>
              <a:rPr lang="en-US" dirty="0" smtClean="0"/>
              <a:t> Offerings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Compute: </a:t>
            </a:r>
          </a:p>
          <a:p>
            <a:pPr lvl="1"/>
            <a:r>
              <a:rPr lang="en-US" dirty="0" smtClean="0"/>
              <a:t>Web, Logic, API &amp; Mobile Apps</a:t>
            </a:r>
          </a:p>
          <a:p>
            <a:pPr lvl="1"/>
            <a:r>
              <a:rPr lang="en-US" dirty="0" smtClean="0"/>
              <a:t>Batch</a:t>
            </a:r>
          </a:p>
          <a:p>
            <a:r>
              <a:rPr lang="en-US" dirty="0" smtClean="0"/>
              <a:t>Service Bus: Pub/Sub</a:t>
            </a:r>
          </a:p>
          <a:p>
            <a:r>
              <a:rPr lang="en-US" dirty="0" smtClean="0"/>
              <a:t>Services: </a:t>
            </a:r>
          </a:p>
          <a:p>
            <a:pPr lvl="1"/>
            <a:r>
              <a:rPr lang="en-US" dirty="0" smtClean="0"/>
              <a:t>Search</a:t>
            </a:r>
          </a:p>
          <a:p>
            <a:pPr lvl="1"/>
            <a:r>
              <a:rPr lang="en-US" dirty="0" smtClean="0"/>
              <a:t>Media Services</a:t>
            </a:r>
            <a:endParaRPr lang="en-US" dirty="0"/>
          </a:p>
          <a:p>
            <a:pPr lvl="1"/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Application Proxy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Content: </a:t>
            </a:r>
          </a:p>
          <a:p>
            <a:pPr lvl="1"/>
            <a:r>
              <a:rPr lang="en-US" dirty="0"/>
              <a:t>Azure Storage: blob, table, queue</a:t>
            </a:r>
          </a:p>
          <a:p>
            <a:pPr lvl="1"/>
            <a:r>
              <a:rPr lang="en-US" dirty="0"/>
              <a:t>CDN</a:t>
            </a:r>
          </a:p>
          <a:p>
            <a:r>
              <a:rPr lang="en-US" dirty="0" smtClean="0"/>
              <a:t>Data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Azure SQL DB</a:t>
            </a:r>
          </a:p>
          <a:p>
            <a:pPr lvl="1"/>
            <a:r>
              <a:rPr lang="en-US" dirty="0" err="1"/>
              <a:t>Redis</a:t>
            </a:r>
            <a:endParaRPr lang="en-US" dirty="0"/>
          </a:p>
          <a:p>
            <a:pPr lvl="1"/>
            <a:r>
              <a:rPr lang="en-US" dirty="0" err="1"/>
              <a:t>DocumentDB</a:t>
            </a:r>
            <a:endParaRPr lang="en-US" dirty="0"/>
          </a:p>
          <a:p>
            <a:r>
              <a:rPr lang="en-US" i="1" dirty="0" smtClean="0"/>
              <a:t>And so much more…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61853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Active Directory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6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Office 365 &amp; Azure AD Directory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Office 365 has a dependency on Azure AD</a:t>
            </a:r>
          </a:p>
          <a:p>
            <a:pPr lvl="1"/>
            <a:r>
              <a:rPr lang="en-US" smtClean="0"/>
              <a:t>Every Office 365 tenant has it’s own Azure AD directory</a:t>
            </a:r>
          </a:p>
          <a:p>
            <a:pPr lvl="1"/>
            <a:r>
              <a:rPr lang="en-US" smtClean="0"/>
              <a:t>Users in Office 365 tenants are stored in Azure AD directories</a:t>
            </a:r>
          </a:p>
          <a:p>
            <a:r>
              <a:rPr lang="en-US" smtClean="0"/>
              <a:t>Azure AD stores users for Office 365</a:t>
            </a:r>
          </a:p>
          <a:p>
            <a:r>
              <a:rPr lang="en-US" smtClean="0"/>
              <a:t>Also application configurations</a:t>
            </a:r>
          </a:p>
          <a:p>
            <a:r>
              <a:rPr lang="en-US" smtClean="0"/>
              <a:t>Office 365 trusts Azure AD</a:t>
            </a:r>
          </a:p>
          <a:p>
            <a:pPr lvl="1"/>
            <a:r>
              <a:rPr lang="en-US" smtClean="0"/>
              <a:t>Azure AD applications can be granted permissions to SharePoint Online &amp; Exchange Online data within Office 365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 bwMode="auto">
          <a:xfrm>
            <a:off x="4833364" y="3532099"/>
            <a:ext cx="2066724" cy="206127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91414" rIns="182828" bIns="14626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r>
              <a:rPr lang="en-US" sz="4000" dirty="0" smtClean="0">
                <a:solidFill>
                  <a:srgbClr val="FFFFFF"/>
                </a:solidFill>
                <a:latin typeface="Segoe UI Light"/>
              </a:rPr>
              <a:t>1</a:t>
            </a:r>
            <a:r>
              <a:rPr lang="en-US" sz="1600" dirty="0" smtClean="0">
                <a:solidFill>
                  <a:srgbClr val="FFFFFF"/>
                </a:solidFill>
                <a:latin typeface="Segoe UI Light"/>
              </a:rPr>
              <a:t> </a:t>
            </a:r>
            <a:r>
              <a:rPr lang="en-US" sz="4000" dirty="0" smtClean="0">
                <a:solidFill>
                  <a:srgbClr val="FFFFFF"/>
                </a:solidFill>
                <a:latin typeface="Segoe UI Light"/>
              </a:rPr>
              <a:t>Trillion</a:t>
            </a:r>
            <a:endParaRPr lang="en-US" sz="4000" dirty="0">
              <a:solidFill>
                <a:srgbClr val="FFFFFF"/>
              </a:solidFill>
              <a:latin typeface="Segoe UI Light"/>
            </a:endParaRPr>
          </a:p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solidFill>
                  <a:srgbClr val="FFFFFF"/>
                </a:solidFill>
                <a:latin typeface="Segoe UI Light"/>
              </a:rPr>
              <a:t>Azure AD authentications since the release of the service</a:t>
            </a:r>
            <a:endParaRPr lang="en-US" sz="1568" i="1" dirty="0">
              <a:solidFill>
                <a:srgbClr val="FFFFFF"/>
              </a:solidFill>
              <a:latin typeface="Segoe UI Light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6912113" y="3369072"/>
            <a:ext cx="2066724" cy="2061272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91414" rIns="182828" bIns="14626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59077" fontAlgn="base">
              <a:spcBef>
                <a:spcPct val="0"/>
              </a:spcBef>
              <a:spcAft>
                <a:spcPct val="0"/>
              </a:spcAft>
            </a:pPr>
            <a:r>
              <a:rPr lang="en-US" sz="3921" dirty="0">
                <a:solidFill>
                  <a:srgbClr val="FFFFFF"/>
                </a:solidFill>
                <a:latin typeface="Segoe UI Light"/>
              </a:rPr>
              <a:t>50 M</a:t>
            </a:r>
            <a:br>
              <a:rPr lang="en-US" sz="3921" dirty="0">
                <a:solidFill>
                  <a:srgbClr val="FFFFFF"/>
                </a:solidFill>
                <a:latin typeface="Segoe UI Light"/>
              </a:rPr>
            </a:br>
            <a:r>
              <a:rPr lang="en-US" sz="1765" dirty="0">
                <a:solidFill>
                  <a:srgbClr val="FFFFFF"/>
                </a:solidFill>
                <a:latin typeface="Segoe UI Light"/>
              </a:rPr>
              <a:t>Office 365 users active every month</a:t>
            </a:r>
            <a:endParaRPr lang="en-US" sz="784" dirty="0">
              <a:solidFill>
                <a:srgbClr val="FFFFFF"/>
              </a:solidFill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9014277" y="3532099"/>
            <a:ext cx="2066724" cy="206127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91414" rIns="182828" bIns="14626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r>
              <a:rPr lang="en-US" sz="3600" spc="-100" dirty="0">
                <a:solidFill>
                  <a:srgbClr val="FFFFFF"/>
                </a:solidFill>
                <a:latin typeface="Segoe UI Light"/>
              </a:rPr>
              <a:t>&gt;1 Billion </a:t>
            </a:r>
            <a:r>
              <a:rPr lang="en-US" sz="1961" spc="-100" dirty="0">
                <a:solidFill>
                  <a:srgbClr val="FFFFFF"/>
                </a:solidFill>
                <a:latin typeface="Segoe UI Light"/>
              </a:rPr>
              <a:t>authentications every day on Azure AD</a:t>
            </a:r>
            <a:endParaRPr lang="en-US" sz="1961" dirty="0">
              <a:solidFill>
                <a:srgbClr val="FFFFFF"/>
              </a:solidFill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9014277" y="1388420"/>
            <a:ext cx="2066724" cy="206127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365656" rIns="182828" bIns="146263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defTabSz="659077" fontAlgn="base"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solidFill>
                  <a:srgbClr val="FFFFFF"/>
                </a:solidFill>
                <a:latin typeface="Segoe UI Light"/>
              </a:rPr>
              <a:t>More than </a:t>
            </a:r>
          </a:p>
          <a:p>
            <a:pPr defTabSz="659077" fontAlgn="base">
              <a:spcBef>
                <a:spcPct val="0"/>
              </a:spcBef>
              <a:spcAft>
                <a:spcPct val="0"/>
              </a:spcAft>
            </a:pPr>
            <a:r>
              <a:rPr lang="en-US" sz="3921" dirty="0">
                <a:solidFill>
                  <a:srgbClr val="FFFFFF"/>
                </a:solidFill>
                <a:latin typeface="Segoe UI Light"/>
              </a:rPr>
              <a:t>500 M</a:t>
            </a:r>
            <a:r>
              <a:rPr lang="en-US" sz="1372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en-US" sz="1765" dirty="0">
                <a:solidFill>
                  <a:srgbClr val="FFFFFF"/>
                </a:solidFill>
                <a:latin typeface="Segoe UI Light"/>
              </a:rPr>
              <a:t>objects hosted on Azure Active Directory</a:t>
            </a:r>
            <a:endParaRPr lang="en-US" sz="1372" dirty="0">
              <a:solidFill>
                <a:srgbClr val="FFFFFF"/>
              </a:solidFill>
              <a:latin typeface="Segoe UI Light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919201" y="1227201"/>
            <a:ext cx="2066724" cy="2061273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365656" rIns="182828" bIns="14626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Segoe UI Light"/>
              </a:rPr>
              <a:t>Azure AD manages identity data for  </a:t>
            </a:r>
          </a:p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Segoe UI Light"/>
              </a:rPr>
              <a:t>&gt;5 M </a:t>
            </a:r>
            <a:r>
              <a:rPr lang="en-US" dirty="0">
                <a:solidFill>
                  <a:srgbClr val="FFFFFF"/>
                </a:solidFill>
                <a:latin typeface="Segoe UI Light"/>
              </a:rPr>
              <a:t>organizations</a:t>
            </a:r>
            <a:r>
              <a:rPr lang="en-US" sz="1400" dirty="0">
                <a:solidFill>
                  <a:srgbClr val="FFFFFF"/>
                </a:solidFill>
                <a:latin typeface="Segoe UI Light"/>
              </a:rPr>
              <a:t> 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4838303" y="1388420"/>
            <a:ext cx="2066724" cy="206127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365656" rIns="182828" bIns="146263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endParaRPr lang="en-US" sz="4800" dirty="0">
              <a:solidFill>
                <a:srgbClr val="FFFFFF"/>
              </a:solidFill>
              <a:latin typeface="Calibri" panose="020F0502020204030204"/>
            </a:endParaRPr>
          </a:p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endParaRPr lang="en-US" sz="4800" dirty="0">
              <a:solidFill>
                <a:srgbClr val="FFFFFF"/>
              </a:solidFill>
              <a:latin typeface="Calibri" panose="020F0502020204030204"/>
            </a:endParaRPr>
          </a:p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endParaRPr lang="en-US" sz="4800" dirty="0">
              <a:solidFill>
                <a:srgbClr val="FFFFFF"/>
              </a:solidFill>
              <a:latin typeface="Calibri" panose="020F0502020204030204"/>
            </a:endParaRPr>
          </a:p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endParaRPr lang="en-US" sz="4800" dirty="0">
              <a:solidFill>
                <a:srgbClr val="FFFFFF"/>
              </a:solidFill>
              <a:latin typeface="Calibri" panose="020F0502020204030204"/>
            </a:endParaRPr>
          </a:p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r>
              <a:rPr lang="en-US" sz="4000" dirty="0">
                <a:solidFill>
                  <a:srgbClr val="FFFFFF"/>
                </a:solidFill>
                <a:latin typeface="Segoe UI Light"/>
              </a:rPr>
              <a:t>86% </a:t>
            </a:r>
          </a:p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r>
              <a:rPr lang="en-US" sz="1372" dirty="0">
                <a:solidFill>
                  <a:srgbClr val="FFFFFF"/>
                </a:solidFill>
                <a:latin typeface="Segoe UI Light"/>
              </a:rPr>
              <a:t>of Fortune 500 companies on Microsoft Cloud (Azure, O365, CRM Online and </a:t>
            </a:r>
            <a:r>
              <a:rPr lang="en-US" sz="1372" dirty="0" err="1">
                <a:solidFill>
                  <a:srgbClr val="FFFFFF"/>
                </a:solidFill>
                <a:latin typeface="Segoe UI Light"/>
              </a:rPr>
              <a:t>PowerBI</a:t>
            </a:r>
            <a:r>
              <a:rPr lang="en-US" sz="1372" dirty="0">
                <a:solidFill>
                  <a:srgbClr val="FFFFFF"/>
                </a:solidFill>
                <a:latin typeface="Calibri" panose="020F0502020204030204"/>
              </a:rPr>
              <a:t>)</a:t>
            </a:r>
          </a:p>
          <a:p>
            <a:pPr defTabSz="672193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rgbClr val="FFFFFF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83759" y="6195300"/>
            <a:ext cx="1869212" cy="538934"/>
          </a:xfrm>
          <a:prstGeom prst="rect">
            <a:avLst/>
          </a:prstGeom>
          <a:solidFill>
            <a:srgbClr val="0171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049"/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-365545" y="6357865"/>
            <a:ext cx="5987938" cy="1247421"/>
            <a:chOff x="-2182528" y="7627937"/>
            <a:chExt cx="5989638" cy="1247775"/>
          </a:xfrm>
        </p:grpSpPr>
        <p:sp>
          <p:nvSpPr>
            <p:cNvPr id="65" name="Freeform 19"/>
            <p:cNvSpPr>
              <a:spLocks/>
            </p:cNvSpPr>
            <p:nvPr/>
          </p:nvSpPr>
          <p:spPr bwMode="auto">
            <a:xfrm>
              <a:off x="-2182528" y="7627937"/>
              <a:ext cx="5989638" cy="1247775"/>
            </a:xfrm>
            <a:custGeom>
              <a:avLst/>
              <a:gdLst>
                <a:gd name="T0" fmla="*/ 985 w 1595"/>
                <a:gd name="T1" fmla="*/ 16 h 331"/>
                <a:gd name="T2" fmla="*/ 968 w 1595"/>
                <a:gd name="T3" fmla="*/ 13 h 331"/>
                <a:gd name="T4" fmla="*/ 925 w 1595"/>
                <a:gd name="T5" fmla="*/ 7 h 331"/>
                <a:gd name="T6" fmla="*/ 836 w 1595"/>
                <a:gd name="T7" fmla="*/ 1 h 331"/>
                <a:gd name="T8" fmla="*/ 788 w 1595"/>
                <a:gd name="T9" fmla="*/ 0 h 331"/>
                <a:gd name="T10" fmla="*/ 0 w 1595"/>
                <a:gd name="T11" fmla="*/ 331 h 331"/>
                <a:gd name="T12" fmla="*/ 564 w 1595"/>
                <a:gd name="T13" fmla="*/ 331 h 331"/>
                <a:gd name="T14" fmla="*/ 1595 w 1595"/>
                <a:gd name="T15" fmla="*/ 331 h 331"/>
                <a:gd name="T16" fmla="*/ 985 w 1595"/>
                <a:gd name="T17" fmla="*/ 16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95" h="331">
                  <a:moveTo>
                    <a:pt x="985" y="16"/>
                  </a:moveTo>
                  <a:cubicBezTo>
                    <a:pt x="980" y="15"/>
                    <a:pt x="974" y="14"/>
                    <a:pt x="968" y="13"/>
                  </a:cubicBezTo>
                  <a:cubicBezTo>
                    <a:pt x="954" y="11"/>
                    <a:pt x="939" y="9"/>
                    <a:pt x="925" y="7"/>
                  </a:cubicBezTo>
                  <a:cubicBezTo>
                    <a:pt x="895" y="4"/>
                    <a:pt x="866" y="2"/>
                    <a:pt x="836" y="1"/>
                  </a:cubicBezTo>
                  <a:cubicBezTo>
                    <a:pt x="820" y="0"/>
                    <a:pt x="804" y="0"/>
                    <a:pt x="788" y="0"/>
                  </a:cubicBezTo>
                  <a:cubicBezTo>
                    <a:pt x="502" y="3"/>
                    <a:pt x="218" y="113"/>
                    <a:pt x="0" y="331"/>
                  </a:cubicBezTo>
                  <a:cubicBezTo>
                    <a:pt x="564" y="331"/>
                    <a:pt x="564" y="331"/>
                    <a:pt x="564" y="331"/>
                  </a:cubicBezTo>
                  <a:cubicBezTo>
                    <a:pt x="1595" y="331"/>
                    <a:pt x="1595" y="331"/>
                    <a:pt x="1595" y="331"/>
                  </a:cubicBezTo>
                  <a:cubicBezTo>
                    <a:pt x="1422" y="159"/>
                    <a:pt x="1208" y="54"/>
                    <a:pt x="985" y="16"/>
                  </a:cubicBezTo>
                  <a:close/>
                </a:path>
              </a:pathLst>
            </a:custGeom>
            <a:solidFill>
              <a:srgbClr val="7FB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66" name="Freeform 20"/>
            <p:cNvSpPr>
              <a:spLocks/>
            </p:cNvSpPr>
            <p:nvPr/>
          </p:nvSpPr>
          <p:spPr bwMode="auto">
            <a:xfrm>
              <a:off x="-1049053" y="7631112"/>
              <a:ext cx="2136775" cy="1244600"/>
            </a:xfrm>
            <a:custGeom>
              <a:avLst/>
              <a:gdLst>
                <a:gd name="T0" fmla="*/ 569 w 569"/>
                <a:gd name="T1" fmla="*/ 1 h 330"/>
                <a:gd name="T2" fmla="*/ 559 w 569"/>
                <a:gd name="T3" fmla="*/ 0 h 330"/>
                <a:gd name="T4" fmla="*/ 0 w 569"/>
                <a:gd name="T5" fmla="*/ 330 h 330"/>
                <a:gd name="T6" fmla="*/ 106 w 569"/>
                <a:gd name="T7" fmla="*/ 330 h 330"/>
                <a:gd name="T8" fmla="*/ 569 w 569"/>
                <a:gd name="T9" fmla="*/ 1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9" h="330">
                  <a:moveTo>
                    <a:pt x="569" y="1"/>
                  </a:moveTo>
                  <a:cubicBezTo>
                    <a:pt x="565" y="1"/>
                    <a:pt x="562" y="0"/>
                    <a:pt x="559" y="0"/>
                  </a:cubicBezTo>
                  <a:cubicBezTo>
                    <a:pt x="221" y="64"/>
                    <a:pt x="0" y="330"/>
                    <a:pt x="0" y="330"/>
                  </a:cubicBezTo>
                  <a:cubicBezTo>
                    <a:pt x="106" y="330"/>
                    <a:pt x="106" y="330"/>
                    <a:pt x="106" y="330"/>
                  </a:cubicBezTo>
                  <a:cubicBezTo>
                    <a:pt x="106" y="330"/>
                    <a:pt x="315" y="75"/>
                    <a:pt x="569" y="1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67" name="Freeform 21"/>
            <p:cNvSpPr>
              <a:spLocks/>
            </p:cNvSpPr>
            <p:nvPr/>
          </p:nvSpPr>
          <p:spPr bwMode="auto">
            <a:xfrm>
              <a:off x="1298860" y="7770812"/>
              <a:ext cx="701675" cy="1104900"/>
            </a:xfrm>
            <a:custGeom>
              <a:avLst/>
              <a:gdLst>
                <a:gd name="T0" fmla="*/ 187 w 187"/>
                <a:gd name="T1" fmla="*/ 6 h 293"/>
                <a:gd name="T2" fmla="*/ 167 w 187"/>
                <a:gd name="T3" fmla="*/ 0 h 293"/>
                <a:gd name="T4" fmla="*/ 24 w 187"/>
                <a:gd name="T5" fmla="*/ 293 h 293"/>
                <a:gd name="T6" fmla="*/ 67 w 187"/>
                <a:gd name="T7" fmla="*/ 293 h 293"/>
                <a:gd name="T8" fmla="*/ 187 w 187"/>
                <a:gd name="T9" fmla="*/ 6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293">
                  <a:moveTo>
                    <a:pt x="187" y="6"/>
                  </a:moveTo>
                  <a:cubicBezTo>
                    <a:pt x="181" y="4"/>
                    <a:pt x="174" y="2"/>
                    <a:pt x="167" y="0"/>
                  </a:cubicBezTo>
                  <a:cubicBezTo>
                    <a:pt x="159" y="7"/>
                    <a:pt x="0" y="133"/>
                    <a:pt x="24" y="293"/>
                  </a:cubicBezTo>
                  <a:cubicBezTo>
                    <a:pt x="67" y="293"/>
                    <a:pt x="67" y="293"/>
                    <a:pt x="67" y="293"/>
                  </a:cubicBezTo>
                  <a:cubicBezTo>
                    <a:pt x="35" y="129"/>
                    <a:pt x="187" y="6"/>
                    <a:pt x="187" y="6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68" name="Freeform 22"/>
            <p:cNvSpPr>
              <a:spLocks/>
            </p:cNvSpPr>
            <p:nvPr/>
          </p:nvSpPr>
          <p:spPr bwMode="auto">
            <a:xfrm>
              <a:off x="-650590" y="7634287"/>
              <a:ext cx="2576513" cy="1241425"/>
            </a:xfrm>
            <a:custGeom>
              <a:avLst/>
              <a:gdLst>
                <a:gd name="T0" fmla="*/ 686 w 686"/>
                <a:gd name="T1" fmla="*/ 36 h 329"/>
                <a:gd name="T2" fmla="*/ 463 w 686"/>
                <a:gd name="T3" fmla="*/ 0 h 329"/>
                <a:gd name="T4" fmla="*/ 0 w 686"/>
                <a:gd name="T5" fmla="*/ 329 h 329"/>
                <a:gd name="T6" fmla="*/ 543 w 686"/>
                <a:gd name="T7" fmla="*/ 329 h 329"/>
                <a:gd name="T8" fmla="*/ 686 w 686"/>
                <a:gd name="T9" fmla="*/ 36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6" h="329">
                  <a:moveTo>
                    <a:pt x="686" y="36"/>
                  </a:moveTo>
                  <a:cubicBezTo>
                    <a:pt x="613" y="17"/>
                    <a:pt x="538" y="5"/>
                    <a:pt x="463" y="0"/>
                  </a:cubicBezTo>
                  <a:cubicBezTo>
                    <a:pt x="209" y="74"/>
                    <a:pt x="0" y="329"/>
                    <a:pt x="0" y="329"/>
                  </a:cubicBezTo>
                  <a:cubicBezTo>
                    <a:pt x="543" y="329"/>
                    <a:pt x="543" y="329"/>
                    <a:pt x="543" y="329"/>
                  </a:cubicBezTo>
                  <a:cubicBezTo>
                    <a:pt x="519" y="169"/>
                    <a:pt x="678" y="43"/>
                    <a:pt x="686" y="36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</p:grpSp>
      <p:sp>
        <p:nvSpPr>
          <p:cNvPr id="56" name="Rectangle 55"/>
          <p:cNvSpPr/>
          <p:nvPr/>
        </p:nvSpPr>
        <p:spPr bwMode="auto">
          <a:xfrm>
            <a:off x="479267" y="5661581"/>
            <a:ext cx="2276730" cy="1195450"/>
          </a:xfrm>
          <a:prstGeom prst="rect">
            <a:avLst/>
          </a:prstGeom>
          <a:solidFill>
            <a:schemeClr val="bg1">
              <a:alpha val="19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3" rIns="182828" bIns="14626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2669778" y="5867862"/>
            <a:ext cx="605982" cy="989167"/>
            <a:chOff x="2668806" y="5868553"/>
            <a:chExt cx="606154" cy="989448"/>
          </a:xfrm>
        </p:grpSpPr>
        <p:sp>
          <p:nvSpPr>
            <p:cNvPr id="55" name="Rectangle 54"/>
            <p:cNvSpPr/>
            <p:nvPr/>
          </p:nvSpPr>
          <p:spPr bwMode="auto">
            <a:xfrm>
              <a:off x="2668806" y="5977719"/>
              <a:ext cx="606154" cy="880282"/>
            </a:xfrm>
            <a:prstGeom prst="rect">
              <a:avLst/>
            </a:prstGeom>
            <a:solidFill>
              <a:schemeClr val="bg1">
                <a:alpha val="19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28" tIns="146263" rIns="182828" bIns="146263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11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7" name="Rectangle 22"/>
            <p:cNvSpPr>
              <a:spLocks noChangeArrowheads="1"/>
            </p:cNvSpPr>
            <p:nvPr/>
          </p:nvSpPr>
          <p:spPr bwMode="auto">
            <a:xfrm>
              <a:off x="3002982" y="5868553"/>
              <a:ext cx="102986" cy="110854"/>
            </a:xfrm>
            <a:prstGeom prst="rect">
              <a:avLst/>
            </a:prstGeom>
            <a:solidFill>
              <a:schemeClr val="bg1"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58" name="Rectangle 23"/>
            <p:cNvSpPr>
              <a:spLocks noChangeArrowheads="1"/>
            </p:cNvSpPr>
            <p:nvPr/>
          </p:nvSpPr>
          <p:spPr bwMode="auto">
            <a:xfrm>
              <a:off x="2864886" y="5868553"/>
              <a:ext cx="102986" cy="110854"/>
            </a:xfrm>
            <a:prstGeom prst="rect">
              <a:avLst/>
            </a:prstGeom>
            <a:solidFill>
              <a:schemeClr val="bg1">
                <a:alpha val="19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Many Organizations Have Azure AD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1731" y="5953628"/>
            <a:ext cx="1046757" cy="908282"/>
            <a:chOff x="2947" y="5940696"/>
            <a:chExt cx="1047055" cy="908540"/>
          </a:xfrm>
        </p:grpSpPr>
        <p:sp>
          <p:nvSpPr>
            <p:cNvPr id="37" name="Rectangle 6"/>
            <p:cNvSpPr>
              <a:spLocks noChangeArrowheads="1"/>
            </p:cNvSpPr>
            <p:nvPr/>
          </p:nvSpPr>
          <p:spPr bwMode="auto">
            <a:xfrm>
              <a:off x="2947" y="5982400"/>
              <a:ext cx="993437" cy="86683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38" name="Rectangle 7"/>
            <p:cNvSpPr>
              <a:spLocks noChangeArrowheads="1"/>
            </p:cNvSpPr>
            <p:nvPr/>
          </p:nvSpPr>
          <p:spPr bwMode="auto">
            <a:xfrm>
              <a:off x="2947" y="5940696"/>
              <a:ext cx="1047055" cy="417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39" name="Rectangle 8"/>
            <p:cNvSpPr>
              <a:spLocks noChangeArrowheads="1"/>
            </p:cNvSpPr>
            <p:nvPr/>
          </p:nvSpPr>
          <p:spPr bwMode="auto">
            <a:xfrm>
              <a:off x="503389" y="6572206"/>
              <a:ext cx="142983" cy="27703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0" name="Rectangle 9"/>
            <p:cNvSpPr>
              <a:spLocks noChangeArrowheads="1"/>
            </p:cNvSpPr>
            <p:nvPr/>
          </p:nvSpPr>
          <p:spPr bwMode="auto">
            <a:xfrm>
              <a:off x="259125" y="6572206"/>
              <a:ext cx="140004" cy="27703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11883" y="6098574"/>
              <a:ext cx="883220" cy="14000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2" name="Rectangle 11"/>
            <p:cNvSpPr>
              <a:spLocks noChangeArrowheads="1"/>
            </p:cNvSpPr>
            <p:nvPr/>
          </p:nvSpPr>
          <p:spPr bwMode="auto">
            <a:xfrm>
              <a:off x="11883" y="6342837"/>
              <a:ext cx="883220" cy="14298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086376" y="5293371"/>
            <a:ext cx="1201613" cy="1568540"/>
            <a:chOff x="1057662" y="5280250"/>
            <a:chExt cx="1201954" cy="1568986"/>
          </a:xfrm>
        </p:grpSpPr>
        <p:sp>
          <p:nvSpPr>
            <p:cNvPr id="44" name="Rectangle 12"/>
            <p:cNvSpPr>
              <a:spLocks noChangeArrowheads="1"/>
            </p:cNvSpPr>
            <p:nvPr/>
          </p:nvSpPr>
          <p:spPr bwMode="auto">
            <a:xfrm>
              <a:off x="1114259" y="5491108"/>
              <a:ext cx="1091738" cy="135812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5" name="Rectangle 13"/>
            <p:cNvSpPr>
              <a:spLocks noChangeArrowheads="1"/>
            </p:cNvSpPr>
            <p:nvPr/>
          </p:nvSpPr>
          <p:spPr bwMode="auto">
            <a:xfrm>
              <a:off x="1057662" y="5450043"/>
              <a:ext cx="1201954" cy="417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6" name="Rectangle 14"/>
            <p:cNvSpPr>
              <a:spLocks noChangeArrowheads="1"/>
            </p:cNvSpPr>
            <p:nvPr/>
          </p:nvSpPr>
          <p:spPr bwMode="auto">
            <a:xfrm>
              <a:off x="1714491" y="6572206"/>
              <a:ext cx="142983" cy="27703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7" name="Rectangle 15"/>
            <p:cNvSpPr>
              <a:spLocks noChangeArrowheads="1"/>
            </p:cNvSpPr>
            <p:nvPr/>
          </p:nvSpPr>
          <p:spPr bwMode="auto">
            <a:xfrm>
              <a:off x="1465760" y="6572206"/>
              <a:ext cx="142983" cy="27703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8" name="Rectangle 16"/>
            <p:cNvSpPr>
              <a:spLocks noChangeArrowheads="1"/>
            </p:cNvSpPr>
            <p:nvPr/>
          </p:nvSpPr>
          <p:spPr bwMode="auto">
            <a:xfrm>
              <a:off x="1221497" y="5608558"/>
              <a:ext cx="883220" cy="14298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49" name="Rectangle 17"/>
            <p:cNvSpPr>
              <a:spLocks noChangeArrowheads="1"/>
            </p:cNvSpPr>
            <p:nvPr/>
          </p:nvSpPr>
          <p:spPr bwMode="auto">
            <a:xfrm>
              <a:off x="1221497" y="5851332"/>
              <a:ext cx="883220" cy="14298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50" name="Rectangle 18"/>
            <p:cNvSpPr>
              <a:spLocks noChangeArrowheads="1"/>
            </p:cNvSpPr>
            <p:nvPr/>
          </p:nvSpPr>
          <p:spPr bwMode="auto">
            <a:xfrm>
              <a:off x="1221497" y="6098574"/>
              <a:ext cx="883220" cy="14000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51" name="Rectangle 19"/>
            <p:cNvSpPr>
              <a:spLocks noChangeArrowheads="1"/>
            </p:cNvSpPr>
            <p:nvPr/>
          </p:nvSpPr>
          <p:spPr bwMode="auto">
            <a:xfrm>
              <a:off x="1221497" y="6342837"/>
              <a:ext cx="883220" cy="14298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52" name="Rectangle 22"/>
            <p:cNvSpPr>
              <a:spLocks noChangeArrowheads="1"/>
            </p:cNvSpPr>
            <p:nvPr/>
          </p:nvSpPr>
          <p:spPr bwMode="auto">
            <a:xfrm>
              <a:off x="1896199" y="5280250"/>
              <a:ext cx="131068" cy="16979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  <p:sp>
          <p:nvSpPr>
            <p:cNvPr id="53" name="Rectangle 23"/>
            <p:cNvSpPr>
              <a:spLocks noChangeArrowheads="1"/>
            </p:cNvSpPr>
            <p:nvPr/>
          </p:nvSpPr>
          <p:spPr bwMode="auto">
            <a:xfrm>
              <a:off x="1720449" y="5280250"/>
              <a:ext cx="131068" cy="16979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14" tIns="45706" rIns="91414" bIns="45706" numCol="1" anchor="t" anchorCtr="0" compatLnSpc="1">
              <a:prstTxWarp prst="textNoShape">
                <a:avLst/>
              </a:prstTxWarp>
            </a:bodyPr>
            <a:lstStyle/>
            <a:p>
              <a:pPr defTabSz="914049"/>
              <a:endParaRPr lang="en-US" dirty="0">
                <a:solidFill>
                  <a:srgbClr val="00B0F0"/>
                </a:solidFill>
              </a:endParaRPr>
            </a:p>
          </p:txBody>
        </p:sp>
      </p:grpSp>
      <p:pic>
        <p:nvPicPr>
          <p:cNvPr id="76" name="Picture 7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11" y="1360959"/>
            <a:ext cx="2652949" cy="1784933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87" y="1552040"/>
            <a:ext cx="2652949" cy="1784933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5947" y="2165142"/>
            <a:ext cx="901626" cy="90162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357382" y="5536200"/>
            <a:ext cx="7162010" cy="941374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2353" dirty="0"/>
              <a:t>Every Office 365 and Microsoft Azure customer</a:t>
            </a:r>
            <a:br>
              <a:rPr lang="en-US" sz="2353" dirty="0"/>
            </a:br>
            <a:r>
              <a:rPr lang="en-US" sz="2353" dirty="0"/>
              <a:t>uses Azure Active </a:t>
            </a:r>
            <a:r>
              <a:rPr lang="en-US" sz="2353" dirty="0" smtClean="0"/>
              <a:t>Directory</a:t>
            </a:r>
            <a:endParaRPr lang="en-US" sz="2353" dirty="0"/>
          </a:p>
        </p:txBody>
      </p:sp>
    </p:spTree>
    <p:extLst>
      <p:ext uri="{BB962C8B-B14F-4D97-AF65-F5344CB8AC3E}">
        <p14:creationId xmlns:p14="http://schemas.microsoft.com/office/powerpoint/2010/main" val="56239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Developer Tools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114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</a:t>
            </a:r>
            <a:r>
              <a:rPr lang="en-US" dirty="0" err="1"/>
              <a:t>Auth</a:t>
            </a:r>
            <a:r>
              <a:rPr lang="en-US" dirty="0"/>
              <a:t> Flow for Office 365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Sign users in using </a:t>
            </a:r>
            <a:r>
              <a:rPr lang="en-US" dirty="0" err="1"/>
              <a:t>OpenID</a:t>
            </a:r>
            <a:r>
              <a:rPr lang="en-US" dirty="0"/>
              <a:t> Connect</a:t>
            </a:r>
          </a:p>
          <a:p>
            <a:r>
              <a:rPr lang="en-US" dirty="0"/>
              <a:t>Azure AD, Exchange, SharePoint, Yammer, OneNote</a:t>
            </a:r>
          </a:p>
          <a:p>
            <a:r>
              <a:rPr lang="en-US" dirty="0"/>
              <a:t>Device apps, web sites, SPAs &amp; service apps</a:t>
            </a:r>
          </a:p>
          <a:p>
            <a:r>
              <a:rPr lang="en-US" dirty="0"/>
              <a:t>Admin &amp; end-user consent</a:t>
            </a:r>
          </a:p>
        </p:txBody>
      </p:sp>
    </p:spTree>
    <p:extLst>
      <p:ext uri="{BB962C8B-B14F-4D97-AF65-F5344CB8AC3E}">
        <p14:creationId xmlns:p14="http://schemas.microsoft.com/office/powerpoint/2010/main" val="18596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Secure </a:t>
            </a:r>
            <a:r>
              <a:rPr lang="en-US" dirty="0" smtClean="0"/>
              <a:t>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OpenID</a:t>
            </a:r>
            <a:r>
              <a:rPr lang="en-US" dirty="0"/>
              <a:t> Connect &amp; </a:t>
            </a:r>
            <a:r>
              <a:rPr lang="en-US" dirty="0" err="1"/>
              <a:t>OAuth</a:t>
            </a:r>
            <a:r>
              <a:rPr lang="en-US" dirty="0"/>
              <a:t> 2.0</a:t>
            </a:r>
          </a:p>
          <a:p>
            <a:r>
              <a:rPr lang="en-US" dirty="0"/>
              <a:t>No capturing user credentials</a:t>
            </a:r>
          </a:p>
          <a:p>
            <a:r>
              <a:rPr lang="en-US" dirty="0"/>
              <a:t>Fine-grained access scopes</a:t>
            </a:r>
          </a:p>
          <a:p>
            <a:r>
              <a:rPr lang="en-US" dirty="0"/>
              <a:t>Supports MFA &amp; federated user sign-in</a:t>
            </a:r>
          </a:p>
          <a:p>
            <a:r>
              <a:rPr lang="en-US" dirty="0"/>
              <a:t>Long-term access through refresh </a:t>
            </a:r>
            <a:r>
              <a:rPr lang="en-US" dirty="0" smtClean="0"/>
              <a:t>tokens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1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AD &amp; Azure AD </a:t>
            </a:r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Enables support for validating users &amp; applications</a:t>
            </a:r>
          </a:p>
          <a:p>
            <a:pPr lvl="1"/>
            <a:r>
              <a:rPr lang="en-US" dirty="0" smtClean="0"/>
              <a:t>Users = username &amp; password</a:t>
            </a:r>
          </a:p>
          <a:p>
            <a:pPr lvl="1"/>
            <a:r>
              <a:rPr lang="en-US" dirty="0" smtClean="0"/>
              <a:t>Application = client id &amp; key</a:t>
            </a:r>
          </a:p>
          <a:p>
            <a:r>
              <a:rPr lang="en-US" dirty="0" smtClean="0"/>
              <a:t>Supports </a:t>
            </a:r>
            <a:r>
              <a:rPr lang="en-US" dirty="0" err="1" smtClean="0"/>
              <a:t>OAuth</a:t>
            </a:r>
            <a:r>
              <a:rPr lang="en-US" dirty="0" smtClean="0"/>
              <a:t> 2.0 &amp; </a:t>
            </a:r>
            <a:r>
              <a:rPr lang="en-US" dirty="0" err="1" smtClean="0"/>
              <a:t>OpenID</a:t>
            </a:r>
            <a:r>
              <a:rPr lang="en-US" dirty="0" smtClean="0"/>
              <a:t> Connect</a:t>
            </a:r>
          </a:p>
          <a:p>
            <a:pPr lvl="1"/>
            <a:r>
              <a:rPr lang="en-US" dirty="0" err="1" smtClean="0"/>
              <a:t>OAuth</a:t>
            </a:r>
            <a:r>
              <a:rPr lang="en-US" dirty="0" smtClean="0"/>
              <a:t> 2.0 - base protocol for authentication</a:t>
            </a:r>
          </a:p>
          <a:p>
            <a:pPr lvl="1"/>
            <a:r>
              <a:rPr lang="en-US" dirty="0" err="1" smtClean="0"/>
              <a:t>OpenID</a:t>
            </a:r>
            <a:r>
              <a:rPr lang="en-US" dirty="0" smtClean="0"/>
              <a:t> Connect – thin layer around </a:t>
            </a:r>
            <a:r>
              <a:rPr lang="en-US" dirty="0" err="1" smtClean="0"/>
              <a:t>OAuth</a:t>
            </a:r>
            <a:r>
              <a:rPr lang="en-US" dirty="0" smtClean="0"/>
              <a:t> 2.0 that adds user identity</a:t>
            </a:r>
          </a:p>
          <a:p>
            <a:r>
              <a:rPr lang="en-US" dirty="0" smtClean="0"/>
              <a:t>Upon successful authentication, user / application obtains an </a:t>
            </a:r>
            <a:r>
              <a:rPr lang="en-US" dirty="0" err="1" smtClean="0"/>
              <a:t>OAuth</a:t>
            </a:r>
            <a:r>
              <a:rPr lang="en-US" dirty="0" smtClean="0"/>
              <a:t> 2.0 access token</a:t>
            </a:r>
          </a:p>
          <a:p>
            <a:pPr lvl="1"/>
            <a:r>
              <a:rPr lang="en-US" dirty="0" smtClean="0"/>
              <a:t>Included in every request within HTTP header</a:t>
            </a:r>
          </a:p>
          <a:p>
            <a:pPr lvl="1"/>
            <a:r>
              <a:rPr lang="en-US" dirty="0" smtClean="0"/>
              <a:t>Like cash… anyone can use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0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Azure AD </a:t>
            </a:r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Name</a:t>
            </a:r>
            <a:endParaRPr lang="en-US" dirty="0"/>
          </a:p>
          <a:p>
            <a:r>
              <a:rPr lang="en-US" dirty="0"/>
              <a:t>Sign-On URL</a:t>
            </a:r>
          </a:p>
          <a:p>
            <a:r>
              <a:rPr lang="en-US" dirty="0"/>
              <a:t>Logo</a:t>
            </a:r>
          </a:p>
          <a:p>
            <a:r>
              <a:rPr lang="en-US" dirty="0"/>
              <a:t>Single or Multi-</a:t>
            </a:r>
            <a:r>
              <a:rPr lang="en-US" dirty="0" smtClean="0"/>
              <a:t>Tenant</a:t>
            </a:r>
          </a:p>
          <a:p>
            <a:r>
              <a:rPr lang="en-US" dirty="0" smtClean="0"/>
              <a:t>Client ID</a:t>
            </a:r>
          </a:p>
          <a:p>
            <a:r>
              <a:rPr lang="en-US" dirty="0" smtClean="0"/>
              <a:t>Keys</a:t>
            </a:r>
          </a:p>
          <a:p>
            <a:r>
              <a:rPr lang="en-US" dirty="0" smtClean="0"/>
              <a:t>App ID URI</a:t>
            </a:r>
          </a:p>
          <a:p>
            <a:r>
              <a:rPr lang="en-US" dirty="0" smtClean="0"/>
              <a:t>Reply URL</a:t>
            </a:r>
          </a:p>
          <a:p>
            <a:r>
              <a:rPr lang="en-US" dirty="0" smtClean="0"/>
              <a:t>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7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Azure AD Applications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Visual Studio 2013</a:t>
            </a:r>
          </a:p>
          <a:p>
            <a:pPr lvl="1"/>
            <a:r>
              <a:rPr lang="en-US" dirty="0" smtClean="0"/>
              <a:t>Office Developer Tools for Visual Studio 2013</a:t>
            </a:r>
          </a:p>
          <a:p>
            <a:pPr lvl="1"/>
            <a:r>
              <a:rPr lang="en-US" dirty="0" smtClean="0"/>
              <a:t>Connected Service wizard</a:t>
            </a:r>
          </a:p>
          <a:p>
            <a:r>
              <a:rPr lang="en-US" dirty="0" smtClean="0"/>
              <a:t>Visual Studio 2015</a:t>
            </a:r>
          </a:p>
          <a:p>
            <a:pPr lvl="1"/>
            <a:r>
              <a:rPr lang="en-US" dirty="0" smtClean="0"/>
              <a:t>Updated Office Developer tools &amp; Connected Service wizard</a:t>
            </a:r>
            <a:endParaRPr lang="en-US" dirty="0"/>
          </a:p>
          <a:p>
            <a:r>
              <a:rPr lang="en-US" dirty="0" smtClean="0"/>
              <a:t>Azure Management Portal web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95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– Creating </a:t>
            </a:r>
            <a:r>
              <a:rPr lang="en-US" dirty="0" err="1" smtClean="0"/>
              <a:t>AzureAD</a:t>
            </a:r>
            <a:r>
              <a:rPr lang="en-US" dirty="0" smtClean="0"/>
              <a:t> Apps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0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vs. Multi-Tenant </a:t>
            </a:r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921" dirty="0"/>
              <a:t>Single Tenant Apps</a:t>
            </a:r>
          </a:p>
          <a:p>
            <a:pPr lvl="1"/>
            <a:r>
              <a:rPr lang="en-US" sz="3137" dirty="0"/>
              <a:t>Available to all users in your Azure AD directory</a:t>
            </a:r>
          </a:p>
          <a:p>
            <a:pPr lvl="1"/>
            <a:r>
              <a:rPr lang="en-US" sz="3137" dirty="0"/>
              <a:t>Not available to users outside your Azure AD directory</a:t>
            </a:r>
          </a:p>
          <a:p>
            <a:pPr lvl="1"/>
            <a:r>
              <a:rPr lang="en-US" sz="3137" dirty="0"/>
              <a:t>Typically internal apps for your organization’s users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921" dirty="0"/>
              <a:t>Multi-Tenant Apps</a:t>
            </a:r>
          </a:p>
          <a:p>
            <a:pPr lvl="1"/>
            <a:r>
              <a:rPr lang="en-US" sz="3137" dirty="0"/>
              <a:t>Just like single tenant apps except…</a:t>
            </a:r>
          </a:p>
          <a:p>
            <a:pPr lvl="1"/>
            <a:r>
              <a:rPr lang="en-US" sz="3137" dirty="0"/>
              <a:t>Available to all users in any Azure AD directory</a:t>
            </a:r>
          </a:p>
          <a:p>
            <a:pPr lvl="1"/>
            <a:r>
              <a:rPr lang="en-US" sz="3137" dirty="0"/>
              <a:t>Typically built by ISVs or as a SaaS offering</a:t>
            </a:r>
          </a:p>
          <a:p>
            <a:endParaRPr lang="en-US" sz="3921" dirty="0"/>
          </a:p>
        </p:txBody>
      </p:sp>
    </p:spTree>
    <p:extLst>
      <p:ext uri="{BB962C8B-B14F-4D97-AF65-F5344CB8AC3E}">
        <p14:creationId xmlns:p14="http://schemas.microsoft.com/office/powerpoint/2010/main" val="84722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OAuth2 &amp; </a:t>
            </a:r>
            <a:r>
              <a:rPr lang="en-US" dirty="0" err="1" smtClean="0"/>
              <a:t>AzureAD</a:t>
            </a:r>
            <a:r>
              <a:rPr lang="en-US" dirty="0" smtClean="0"/>
              <a:t> Authentication Flows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00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Flow Overview</a:t>
            </a:r>
            <a:endParaRPr lang="en-US" sz="4300" dirty="0"/>
          </a:p>
        </p:txBody>
      </p:sp>
      <p:sp>
        <p:nvSpPr>
          <p:cNvPr id="2" name="Rectangle 1"/>
          <p:cNvSpPr/>
          <p:nvPr/>
        </p:nvSpPr>
        <p:spPr bwMode="auto">
          <a:xfrm>
            <a:off x="1016979" y="1697634"/>
            <a:ext cx="448149" cy="4556826"/>
          </a:xfrm>
          <a:prstGeom prst="rect">
            <a:avLst/>
          </a:prstGeom>
          <a:solidFill>
            <a:schemeClr val="accent2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203816" y="1697634"/>
            <a:ext cx="448149" cy="4556826"/>
          </a:xfrm>
          <a:prstGeom prst="rect">
            <a:avLst/>
          </a:prstGeom>
          <a:solidFill>
            <a:schemeClr val="accent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rgbClr val="464547"/>
              </a:solidFill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7390653" y="1697634"/>
            <a:ext cx="448149" cy="4556826"/>
          </a:xfrm>
          <a:prstGeom prst="rect">
            <a:avLst/>
          </a:prstGeom>
          <a:solidFill>
            <a:schemeClr val="accent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0577488" y="1697634"/>
            <a:ext cx="448149" cy="4556826"/>
          </a:xfrm>
          <a:prstGeom prst="rect">
            <a:avLst/>
          </a:prstGeom>
          <a:solidFill>
            <a:schemeClr val="accent6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9836" y="1214649"/>
            <a:ext cx="1519374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600" b="1" dirty="0">
                <a:solidFill>
                  <a:schemeClr val="tx2"/>
                </a:solidFill>
              </a:rPr>
              <a:t>Application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54855" y="1214649"/>
            <a:ext cx="3571218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600" b="1" dirty="0">
                <a:solidFill>
                  <a:schemeClr val="tx2"/>
                </a:solidFill>
              </a:rPr>
              <a:t>Azure AD Authorization Endpoint	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93414" y="1214649"/>
            <a:ext cx="2859485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600" b="1" dirty="0">
                <a:solidFill>
                  <a:schemeClr val="tx2"/>
                </a:solidFill>
              </a:rPr>
              <a:t>Azure AD Token Endpoint	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670815" y="1214649"/>
            <a:ext cx="2211870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600" b="1" dirty="0" smtClean="0">
                <a:solidFill>
                  <a:schemeClr val="tx2"/>
                </a:solidFill>
              </a:rPr>
              <a:t>Resource Endpoint</a:t>
            </a:r>
            <a:endParaRPr lang="en-US" sz="1600" b="1" dirty="0">
              <a:solidFill>
                <a:schemeClr val="tx2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465127" y="2145845"/>
            <a:ext cx="2738688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465127" y="2519356"/>
            <a:ext cx="2738688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465129" y="2892867"/>
            <a:ext cx="209136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3556489" y="2519357"/>
            <a:ext cx="0" cy="373510"/>
          </a:xfrm>
          <a:prstGeom prst="line">
            <a:avLst/>
          </a:prstGeom>
          <a:ln w="285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72675" y="1734616"/>
            <a:ext cx="3087110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Request authorization code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72674" y="2128896"/>
            <a:ext cx="2239122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Sign-in via browser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72675" y="2761996"/>
            <a:ext cx="2918795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Return authorization code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1470599" y="3565185"/>
            <a:ext cx="5920053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452150" y="4013398"/>
            <a:ext cx="5920053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372675" y="3143486"/>
            <a:ext cx="7054543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Redeem authorization code and acquire access token for </a:t>
            </a:r>
            <a:r>
              <a:rPr lang="en-US" sz="1600" b="1" dirty="0" smtClean="0"/>
              <a:t>resource</a:t>
            </a:r>
            <a:endParaRPr lang="en-US" sz="16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372675" y="3964452"/>
            <a:ext cx="4177152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Return access token and refresh token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1488010" y="5029731"/>
            <a:ext cx="9084008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372675" y="5083635"/>
            <a:ext cx="2428276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Return </a:t>
            </a:r>
            <a:r>
              <a:rPr lang="en-US" sz="1600" b="1" dirty="0" smtClean="0"/>
              <a:t>HTTP response</a:t>
            </a:r>
            <a:endParaRPr lang="en-US" sz="1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1372675" y="4645923"/>
            <a:ext cx="4981859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Call </a:t>
            </a:r>
            <a:r>
              <a:rPr lang="en-US" sz="1600" b="1" dirty="0" smtClean="0"/>
              <a:t>resource endpoint using </a:t>
            </a:r>
            <a:r>
              <a:rPr lang="en-US" sz="1600" b="1" dirty="0"/>
              <a:t>the access token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474809" y="5485820"/>
            <a:ext cx="9084008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903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6" grpId="0"/>
      <p:bldP spid="27" grpId="0"/>
      <p:bldP spid="33" grpId="0"/>
      <p:bldP spid="3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AD OAuth Authorization Endpoint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login.microsoftonline.com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/&lt;ad-tenant-id&gt;</a:t>
            </a:r>
            <a:br>
              <a:rPr lang="en-US" sz="3137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						        </a:t>
            </a:r>
            <a:r>
              <a:rPr lang="en-US" sz="3137" dirty="0" smtClean="0">
                <a:latin typeface="Consolas" charset="0"/>
                <a:ea typeface="Consolas" charset="0"/>
                <a:cs typeface="Consolas" charset="0"/>
              </a:rPr>
              <a:t>           /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oauth2/authorize</a:t>
            </a:r>
          </a:p>
          <a:p>
            <a:pPr marL="0" indent="0">
              <a:buNone/>
            </a:pPr>
            <a:endParaRPr lang="en-US" sz="3137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login.microsoftonline.com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/common</a:t>
            </a:r>
            <a:br>
              <a:rPr lang="en-US" sz="3137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							    </a:t>
            </a:r>
            <a:r>
              <a:rPr lang="en-US" sz="3137" dirty="0" smtClean="0">
                <a:latin typeface="Consolas" charset="0"/>
                <a:ea typeface="Consolas" charset="0"/>
                <a:cs typeface="Consolas" charset="0"/>
              </a:rPr>
              <a:t>             /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oauth2/authorize</a:t>
            </a:r>
          </a:p>
          <a:p>
            <a:pPr marL="0" indent="0">
              <a:buNone/>
            </a:pPr>
            <a:endParaRPr lang="en-US" sz="3137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3137" dirty="0" smtClean="0">
                <a:latin typeface="Consolas" charset="0"/>
                <a:ea typeface="Consolas" charset="0"/>
                <a:cs typeface="Consolas" charset="0"/>
              </a:rPr>
              <a:t>?</a:t>
            </a:r>
            <a:r>
              <a:rPr lang="en-US" sz="3137" b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sz="3137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nl-NL" sz="3137" dirty="0" smtClean="0">
                <a:latin typeface="Consolas" charset="0"/>
                <a:ea typeface="Consolas" charset="0"/>
                <a:cs typeface="Consolas" charset="0"/>
              </a:rPr>
              <a:t>c5a5591c-bb7d-4b7c-944a-aaa17fa068aa</a:t>
            </a:r>
            <a:endParaRPr lang="en-US" sz="3137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en-US" sz="3137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www.foo.com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auth</a:t>
            </a:r>
            <a:endParaRPr lang="en-US" sz="3137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en-US" sz="3137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=code</a:t>
            </a:r>
          </a:p>
        </p:txBody>
      </p:sp>
    </p:spTree>
    <p:extLst>
      <p:ext uri="{BB962C8B-B14F-4D97-AF65-F5344CB8AC3E}">
        <p14:creationId xmlns:p14="http://schemas.microsoft.com/office/powerpoint/2010/main" val="50061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Microsoft Developer Tools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3195397"/>
              </p:ext>
            </p:extLst>
          </p:nvPr>
        </p:nvGraphicFramePr>
        <p:xfrm>
          <a:off x="609600" y="1508760"/>
          <a:ext cx="10972800" cy="4750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066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AD OAuth </a:t>
            </a:r>
            <a:r>
              <a:rPr lang="en-US" dirty="0" smtClean="0"/>
              <a:t>Token Endpoint (Access)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login.microsoftonline.com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/&lt;tenant-id&gt;</a:t>
            </a:r>
            <a:br>
              <a:rPr lang="en-US" sz="2745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					   </a:t>
            </a:r>
            <a:r>
              <a:rPr lang="en-US" sz="2745" dirty="0" smtClean="0">
                <a:latin typeface="Consolas" charset="0"/>
                <a:ea typeface="Consolas" charset="0"/>
                <a:cs typeface="Consolas" charset="0"/>
              </a:rPr>
              <a:t>           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/oauth2/token</a:t>
            </a:r>
          </a:p>
          <a:p>
            <a:pPr marL="0" indent="0">
              <a:buNone/>
            </a:pP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login.microsoftonline.com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/common</a:t>
            </a:r>
            <a:br>
              <a:rPr lang="en-US" sz="2745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745" dirty="0" smtClean="0">
                <a:latin typeface="Consolas" charset="0"/>
                <a:ea typeface="Consolas" charset="0"/>
                <a:cs typeface="Consolas" charset="0"/>
              </a:rPr>
              <a:t>           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				     </a:t>
            </a:r>
            <a:r>
              <a:rPr lang="en-US" sz="2745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oauth2/token</a:t>
            </a:r>
          </a:p>
          <a:p>
            <a:pPr marL="0" indent="0">
              <a:buNone/>
            </a:pP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?</a:t>
            </a:r>
            <a:r>
              <a:rPr lang="en-US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c5a5591c-bb7d-4b7c-944a-aaa17fa068aa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en-US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www.foo.com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auth</a:t>
            </a: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nl-NL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client_secret</a:t>
            </a: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=z19jGC3TmArM4aDg1C1GSVBsfoD5y5…</a:t>
            </a:r>
          </a:p>
          <a:p>
            <a:pPr marL="0" indent="0">
              <a:buNone/>
            </a:pP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nl-NL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grant_type</a:t>
            </a: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nl-NL" sz="2745" dirty="0" err="1">
                <a:latin typeface="Consolas" charset="0"/>
                <a:ea typeface="Consolas" charset="0"/>
                <a:cs typeface="Consolas" charset="0"/>
              </a:rPr>
              <a:t>authorization_code</a:t>
            </a: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nl-NL" sz="2745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code</a:t>
            </a: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=AAABAAAAvPM1KaPlrEqdFSBzjqfTGBzE2fzOMjs…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en-US" sz="2745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resource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graph.windows.net</a:t>
            </a: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214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AD OAuth </a:t>
            </a:r>
            <a:r>
              <a:rPr lang="en-US" dirty="0" smtClean="0"/>
              <a:t>Token Endpoint (Refresh)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login.microsoftonline.com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/&lt;tenant-id&gt;</a:t>
            </a:r>
            <a:br>
              <a:rPr lang="en-US" sz="2745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					    </a:t>
            </a:r>
            <a:r>
              <a:rPr lang="en-US" sz="2745" dirty="0" smtClean="0">
                <a:latin typeface="Consolas" charset="0"/>
                <a:ea typeface="Consolas" charset="0"/>
                <a:cs typeface="Consolas" charset="0"/>
              </a:rPr>
              <a:t>          /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oauth2/token</a:t>
            </a:r>
          </a:p>
          <a:p>
            <a:pPr marL="0" indent="0">
              <a:buNone/>
            </a:pP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login.microsoftonline.com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/common</a:t>
            </a:r>
            <a:br>
              <a:rPr lang="en-US" sz="2745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					  </a:t>
            </a:r>
            <a:r>
              <a:rPr lang="en-US" sz="2745" dirty="0" smtClean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/oauth2/token</a:t>
            </a:r>
          </a:p>
          <a:p>
            <a:pPr marL="0" indent="0">
              <a:buNone/>
            </a:pP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?</a:t>
            </a:r>
            <a:r>
              <a:rPr lang="en-US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c5a5591c-bb7d-4b7c-944a-aaa17fa068aa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en-US" sz="2745" b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sz="2745" dirty="0" smtClean="0">
                <a:latin typeface="Consolas" charset="0"/>
                <a:ea typeface="Consolas" charset="0"/>
                <a:cs typeface="Consolas" charset="0"/>
              </a:rPr>
              <a:t>=https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://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www.foo.com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auth</a:t>
            </a: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nl-NL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client_secret</a:t>
            </a: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=z19jGC3TmArM4aDg1C1GSVBsfoD5y5…</a:t>
            </a:r>
          </a:p>
          <a:p>
            <a:pPr marL="0" indent="0">
              <a:buNone/>
            </a:pP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nl-NL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grant_type</a:t>
            </a: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nl-NL" sz="2745" dirty="0" err="1">
                <a:latin typeface="Consolas" charset="0"/>
                <a:ea typeface="Consolas" charset="0"/>
                <a:cs typeface="Consolas" charset="0"/>
              </a:rPr>
              <a:t>refresh_token</a:t>
            </a: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nl-NL" sz="2745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code</a:t>
            </a:r>
            <a:r>
              <a:rPr lang="nl-NL" sz="2745" dirty="0">
                <a:latin typeface="Consolas" charset="0"/>
                <a:ea typeface="Consolas" charset="0"/>
                <a:cs typeface="Consolas" charset="0"/>
              </a:rPr>
              <a:t>=AAABAAAAvPM1KaPlrEqdFSBzjqfTGPi91jyYrww…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&amp;</a:t>
            </a:r>
            <a:r>
              <a:rPr lang="en-US" sz="2745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resource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=https://outlook.office365.com</a:t>
            </a:r>
          </a:p>
          <a:p>
            <a:pPr marL="0" indent="0">
              <a:buNone/>
            </a:pP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73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- </a:t>
            </a:r>
            <a:r>
              <a:rPr lang="en-US" dirty="0"/>
              <a:t>Inspecting the </a:t>
            </a:r>
            <a:r>
              <a:rPr lang="en-US" dirty="0" smtClean="0"/>
              <a:t>Authentication Process Flow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64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App-Only </a:t>
            </a:r>
            <a:r>
              <a:rPr lang="en-US" dirty="0" smtClean="0"/>
              <a:t>Permissions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349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&amp; Delegated Permissions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/>
              <a:t>Delegated Permissions | User + App</a:t>
            </a:r>
          </a:p>
          <a:p>
            <a:pPr lvl="1"/>
            <a:r>
              <a:rPr lang="en-US" sz="2400" dirty="0"/>
              <a:t>Apps &amp; users have permissions</a:t>
            </a:r>
          </a:p>
          <a:p>
            <a:pPr lvl="1"/>
            <a:r>
              <a:rPr lang="en-US" sz="2400" dirty="0"/>
              <a:t>Act on behalf of a user</a:t>
            </a:r>
          </a:p>
          <a:p>
            <a:pPr lvl="1"/>
            <a:r>
              <a:rPr lang="en-US" sz="2400" dirty="0"/>
              <a:t>User (or tenant admin) grants app rights to app on it’s behalf</a:t>
            </a:r>
          </a:p>
          <a:p>
            <a:pPr lvl="1"/>
            <a:r>
              <a:rPr lang="en-US" sz="2400" dirty="0"/>
              <a:t>App is thus </a:t>
            </a:r>
            <a:r>
              <a:rPr lang="en-US" sz="2400" i="1" dirty="0"/>
              <a:t>delegated</a:t>
            </a:r>
            <a:r>
              <a:rPr lang="en-US" sz="2400" dirty="0"/>
              <a:t> permissions by the user</a:t>
            </a:r>
          </a:p>
          <a:p>
            <a:pPr lvl="1"/>
            <a:r>
              <a:rPr lang="en-US" sz="2400" dirty="0"/>
              <a:t>App &amp; user must both have permissions</a:t>
            </a:r>
          </a:p>
          <a:p>
            <a:endParaRPr lang="en-US" sz="2400" dirty="0"/>
          </a:p>
        </p:txBody>
      </p:sp>
      <p:sp>
        <p:nvSpPr>
          <p:cNvPr id="7" name="Text Placeholder 6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/>
              <a:t>Application Permissions | App-Only</a:t>
            </a:r>
          </a:p>
          <a:p>
            <a:pPr lvl="1"/>
            <a:r>
              <a:rPr lang="en-US" sz="2400" dirty="0"/>
              <a:t>Apps have permissions</a:t>
            </a:r>
          </a:p>
          <a:p>
            <a:pPr lvl="1"/>
            <a:r>
              <a:rPr lang="en-US" sz="2400" dirty="0"/>
              <a:t>Acts independent of user</a:t>
            </a:r>
          </a:p>
          <a:p>
            <a:pPr lvl="1"/>
            <a:r>
              <a:rPr lang="en-US" sz="2400" dirty="0"/>
              <a:t>Tenant admin grants app rights to all users within the organization</a:t>
            </a:r>
          </a:p>
          <a:p>
            <a:pPr lvl="1"/>
            <a:r>
              <a:rPr lang="en-US" sz="2400" dirty="0"/>
              <a:t>Users do not need to grant app permissions</a:t>
            </a:r>
          </a:p>
          <a:p>
            <a:pPr lvl="1"/>
            <a:r>
              <a:rPr lang="en-US" sz="2400" dirty="0"/>
              <a:t>App then acts independently of the users in the organization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1132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App-Only Characteristics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Apps that utilize the app-only permission model have different configuration &amp; usage requirements than those that leverage </a:t>
            </a:r>
            <a:r>
              <a:rPr lang="en-US" dirty="0" err="1" smtClean="0"/>
              <a:t>app+user</a:t>
            </a:r>
            <a:r>
              <a:rPr lang="en-US" dirty="0" smtClean="0"/>
              <a:t> permissions</a:t>
            </a:r>
          </a:p>
          <a:p>
            <a:r>
              <a:rPr lang="en-US" b="1" dirty="0" err="1" smtClean="0"/>
              <a:t>App+User</a:t>
            </a:r>
            <a:r>
              <a:rPr lang="en-US" b="1" dirty="0" smtClean="0"/>
              <a:t> </a:t>
            </a:r>
            <a:r>
              <a:rPr lang="en-US" dirty="0" smtClean="0"/>
              <a:t>permission model:</a:t>
            </a:r>
          </a:p>
          <a:p>
            <a:pPr lvl="1"/>
            <a:r>
              <a:rPr lang="en-US" dirty="0" smtClean="0"/>
              <a:t>Apps identified by client ID &amp; keys</a:t>
            </a:r>
          </a:p>
          <a:p>
            <a:pPr lvl="1"/>
            <a:r>
              <a:rPr lang="en-US" dirty="0" smtClean="0"/>
              <a:t>Users grant app permissions &amp; obtain access tokens after they authenticate</a:t>
            </a:r>
          </a:p>
          <a:p>
            <a:pPr lvl="1"/>
            <a:r>
              <a:rPr lang="en-US" dirty="0" smtClean="0"/>
              <a:t>Use refresh tokens to acquire new access token without re-authenticating</a:t>
            </a:r>
          </a:p>
          <a:p>
            <a:r>
              <a:rPr lang="en-US" b="1" dirty="0" smtClean="0"/>
              <a:t>App-Only </a:t>
            </a:r>
            <a:r>
              <a:rPr lang="en-US" dirty="0" smtClean="0"/>
              <a:t>permission model:</a:t>
            </a:r>
          </a:p>
          <a:p>
            <a:pPr lvl="1"/>
            <a:r>
              <a:rPr lang="en-US" dirty="0" smtClean="0"/>
              <a:t>Apps identified by client ID &amp; certificate</a:t>
            </a:r>
          </a:p>
          <a:p>
            <a:pPr lvl="1"/>
            <a:r>
              <a:rPr lang="en-US" dirty="0" smtClean="0"/>
              <a:t>Tenant admin grants app permission to all users in the organization</a:t>
            </a:r>
          </a:p>
          <a:p>
            <a:pPr lvl="1"/>
            <a:r>
              <a:rPr lang="en-US" dirty="0" smtClean="0"/>
              <a:t>App obtains access tokens; refresh tokens not used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App-Only Authentication Flow Overview</a:t>
            </a:r>
            <a:endParaRPr lang="en-US" sz="4300" dirty="0"/>
          </a:p>
        </p:txBody>
      </p:sp>
      <p:sp>
        <p:nvSpPr>
          <p:cNvPr id="2" name="Rectangle 1"/>
          <p:cNvSpPr/>
          <p:nvPr/>
        </p:nvSpPr>
        <p:spPr bwMode="auto">
          <a:xfrm>
            <a:off x="1016979" y="1686862"/>
            <a:ext cx="448149" cy="4556826"/>
          </a:xfrm>
          <a:prstGeom prst="rect">
            <a:avLst/>
          </a:prstGeom>
          <a:solidFill>
            <a:schemeClr val="accent2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4203816" y="1686862"/>
            <a:ext cx="448149" cy="4556826"/>
          </a:xfrm>
          <a:prstGeom prst="rect">
            <a:avLst/>
          </a:prstGeom>
          <a:solidFill>
            <a:schemeClr val="accent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7390653" y="1686862"/>
            <a:ext cx="448149" cy="4556826"/>
          </a:xfrm>
          <a:prstGeom prst="rect">
            <a:avLst/>
          </a:prstGeom>
          <a:solidFill>
            <a:schemeClr val="accent1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0577488" y="1686862"/>
            <a:ext cx="448149" cy="4556826"/>
          </a:xfrm>
          <a:prstGeom prst="rect">
            <a:avLst/>
          </a:prstGeom>
          <a:solidFill>
            <a:schemeClr val="accent6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horz" wrap="square" lIns="0" tIns="45711" rIns="0" bIns="45711" numCol="1" rtlCol="0" anchor="ctr" anchorCtr="0" compatLnSpc="1">
            <a:prstTxWarp prst="textNoShape">
              <a:avLst/>
            </a:prstTxWarp>
          </a:bodyPr>
          <a:lstStyle/>
          <a:p>
            <a:pPr algn="ctr" defTabSz="913927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9836" y="1203877"/>
            <a:ext cx="1519374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600" b="1" dirty="0">
                <a:solidFill>
                  <a:schemeClr val="tx2"/>
                </a:solidFill>
              </a:rPr>
              <a:t>Application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54855" y="1203877"/>
            <a:ext cx="3571218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600" b="1" dirty="0">
                <a:solidFill>
                  <a:schemeClr val="tx2"/>
                </a:solidFill>
              </a:rPr>
              <a:t>Azure AD Authorization Endpoint	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93414" y="1203877"/>
            <a:ext cx="2859485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600" b="1" dirty="0">
                <a:solidFill>
                  <a:schemeClr val="tx2"/>
                </a:solidFill>
              </a:rPr>
              <a:t>Azure AD Token Endpoint	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479256" y="1203877"/>
            <a:ext cx="2594989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 algn="ctr">
              <a:lnSpc>
                <a:spcPct val="90000"/>
              </a:lnSpc>
              <a:spcAft>
                <a:spcPts val="588"/>
              </a:spcAft>
            </a:pPr>
            <a:r>
              <a:rPr lang="en-US" sz="1600" b="1" dirty="0" smtClean="0">
                <a:solidFill>
                  <a:schemeClr val="tx2"/>
                </a:solidFill>
              </a:rPr>
              <a:t>Resource Endpoint </a:t>
            </a:r>
            <a:r>
              <a:rPr lang="en-US" sz="1600" b="1" dirty="0">
                <a:solidFill>
                  <a:schemeClr val="tx2"/>
                </a:solidFill>
              </a:rPr>
              <a:t>API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465127" y="2135073"/>
            <a:ext cx="2738688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465127" y="2508584"/>
            <a:ext cx="2738688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465129" y="2882095"/>
            <a:ext cx="209136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3556489" y="2508585"/>
            <a:ext cx="0" cy="373510"/>
          </a:xfrm>
          <a:prstGeom prst="line">
            <a:avLst/>
          </a:prstGeom>
          <a:ln w="28575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72675" y="1723844"/>
            <a:ext cx="3087110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Request authorization code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372674" y="2118124"/>
            <a:ext cx="2239122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Sign-in via browser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72674" y="2751224"/>
            <a:ext cx="3612895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Return </a:t>
            </a:r>
            <a:r>
              <a:rPr lang="en-US" sz="1600" b="1" dirty="0" err="1"/>
              <a:t>OpenID</a:t>
            </a:r>
            <a:r>
              <a:rPr lang="en-US" sz="1600" b="1" dirty="0"/>
              <a:t> Connect ID token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1470599" y="3554413"/>
            <a:ext cx="5920053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452150" y="4002626"/>
            <a:ext cx="5920053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372675" y="3132714"/>
            <a:ext cx="6297925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Submit signed token and acquire access token for </a:t>
            </a:r>
            <a:r>
              <a:rPr lang="en-US" sz="1600" b="1" dirty="0" smtClean="0"/>
              <a:t>resource</a:t>
            </a:r>
            <a:endParaRPr lang="en-US" sz="16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372674" y="3953680"/>
            <a:ext cx="2376980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Return access token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1488010" y="5018959"/>
            <a:ext cx="9084008" cy="0"/>
          </a:xfrm>
          <a:prstGeom prst="straightConnector1">
            <a:avLst/>
          </a:prstGeom>
          <a:ln w="28575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372675" y="5072863"/>
            <a:ext cx="2434688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Return http Response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372675" y="4635151"/>
            <a:ext cx="4587521" cy="511204"/>
          </a:xfrm>
          <a:prstGeom prst="rect">
            <a:avLst/>
          </a:prstGeom>
          <a:noFill/>
        </p:spPr>
        <p:txBody>
          <a:bodyPr wrap="none" lIns="179252" tIns="143402" rIns="179252" bIns="143402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1600" b="1" dirty="0"/>
              <a:t>Call </a:t>
            </a:r>
            <a:r>
              <a:rPr lang="en-US" sz="1600" b="1" dirty="0" smtClean="0"/>
              <a:t>resource API </a:t>
            </a:r>
            <a:r>
              <a:rPr lang="en-US" sz="1600" b="1" dirty="0"/>
              <a:t>using the access token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474809" y="5475048"/>
            <a:ext cx="9084008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565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6" grpId="0"/>
      <p:bldP spid="27" grpId="0"/>
      <p:bldP spid="33" grpId="0"/>
      <p:bldP spid="34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App-Only – Authorization Endpoint Request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login.microsoftonline.com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/common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							   </a:t>
            </a:r>
            <a:r>
              <a:rPr lang="en-US" sz="2745" dirty="0" smtClean="0">
                <a:latin typeface="Consolas" charset="0"/>
                <a:ea typeface="Consolas" charset="0"/>
                <a:cs typeface="Consolas" charset="0"/>
              </a:rPr>
              <a:t>            /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oauth2/authorize</a:t>
            </a:r>
          </a:p>
          <a:p>
            <a:pPr marL="0" indent="0">
              <a:buNone/>
            </a:pP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?</a:t>
            </a:r>
            <a:r>
              <a:rPr lang="en-US" sz="2745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state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=001adebf-3565-4745-b07f-d421f6ba84c2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&amp;</a:t>
            </a:r>
            <a:r>
              <a:rPr lang="en-US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response_type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code+id_token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             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&amp;</a:t>
            </a:r>
            <a:r>
              <a:rPr lang="en-US" sz="2745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scope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openid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                                      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&amp;</a:t>
            </a:r>
            <a:r>
              <a:rPr lang="en-US" sz="2745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nonce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=e9615b42-3aff-44e4-a6cd-7bd7904f920a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2745" dirty="0" smtClean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sz="2745" b="1" dirty="0" err="1" smtClean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sz="2745" dirty="0" smtClean="0">
                <a:latin typeface="Consolas" charset="0"/>
                <a:ea typeface="Consolas" charset="0"/>
                <a:cs typeface="Consolas" charset="0"/>
              </a:rPr>
              <a:t>=65923aa3-ec8b-4f6c-acbb-ed2f90ecf59d</a:t>
            </a: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&amp;</a:t>
            </a:r>
            <a:r>
              <a:rPr lang="en-US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redirect_uri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www.foo.com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auth</a:t>
            </a: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&amp;</a:t>
            </a:r>
            <a:r>
              <a:rPr lang="en-US" sz="2745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resource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graph.windows.net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/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&amp;</a:t>
            </a:r>
            <a:r>
              <a:rPr lang="en-US" sz="2745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prompt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admin_consent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                         </a:t>
            </a:r>
          </a:p>
          <a:p>
            <a:pPr marL="0" indent="0">
              <a:buNone/>
            </a:pP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  &amp;</a:t>
            </a:r>
            <a:r>
              <a:rPr lang="en-US" sz="2745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response_mode</a:t>
            </a:r>
            <a:r>
              <a:rPr lang="en-US" sz="2745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2745" dirty="0" err="1">
                <a:latin typeface="Consolas" charset="0"/>
                <a:ea typeface="Consolas" charset="0"/>
                <a:cs typeface="Consolas" charset="0"/>
              </a:rPr>
              <a:t>form_post</a:t>
            </a:r>
            <a:endParaRPr lang="en-US" sz="2745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960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App-Only – </a:t>
            </a:r>
            <a:r>
              <a:rPr lang="en-US" dirty="0" smtClean="0"/>
              <a:t>Token Endpoint </a:t>
            </a:r>
            <a:r>
              <a:rPr lang="en-US" dirty="0"/>
              <a:t>Request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https://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login.microsoftonline.com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/&lt;tenant-id&gt;</a:t>
            </a:r>
          </a:p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								 </a:t>
            </a:r>
            <a:r>
              <a:rPr lang="en-US" sz="3137" dirty="0" smtClean="0">
                <a:latin typeface="Consolas" charset="0"/>
                <a:ea typeface="Consolas" charset="0"/>
                <a:cs typeface="Consolas" charset="0"/>
              </a:rPr>
              <a:t>             /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oauth2/token</a:t>
            </a:r>
          </a:p>
          <a:p>
            <a:pPr marL="0" indent="0">
              <a:buNone/>
            </a:pPr>
            <a:endParaRPr lang="en-US" sz="3137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3137" b="1" dirty="0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resource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=https://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graph.windows.net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/</a:t>
            </a:r>
          </a:p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sz="3137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client_id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=65923aa3-ec8b-4f6c-acbb-ed2f90ecf59d</a:t>
            </a:r>
          </a:p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sz="3137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client_assertion_type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=</a:t>
            </a:r>
            <a:br>
              <a:rPr lang="en-US" sz="3137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urn:ietf:params:oauth:client-assertion-type:jwt-bearer</a:t>
            </a:r>
            <a:endParaRPr lang="en-US" sz="3137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sz="3137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client_assertion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=&lt;signed 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jwt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 token&gt;</a:t>
            </a:r>
          </a:p>
          <a:p>
            <a:pPr marL="0" indent="0">
              <a:buNone/>
            </a:pP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en-US" sz="3137" b="1" dirty="0" err="1">
                <a:solidFill>
                  <a:schemeClr val="accent5"/>
                </a:solidFill>
                <a:latin typeface="Consolas" charset="0"/>
                <a:ea typeface="Consolas" charset="0"/>
                <a:cs typeface="Consolas" charset="0"/>
              </a:rPr>
              <a:t>grant_type</a:t>
            </a:r>
            <a:r>
              <a:rPr lang="en-US" sz="3137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3137" dirty="0" err="1">
                <a:latin typeface="Consolas" charset="0"/>
                <a:ea typeface="Consolas" charset="0"/>
                <a:cs typeface="Consolas" charset="0"/>
              </a:rPr>
              <a:t>client_credentials</a:t>
            </a:r>
            <a:endParaRPr lang="en-US" sz="3137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20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– Setup App Only Permissions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5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Any IDE / Editor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of Microsoft tools not required</a:t>
            </a:r>
          </a:p>
          <a:p>
            <a:r>
              <a:rPr lang="en-US" dirty="0" smtClean="0"/>
              <a:t>Anything works… </a:t>
            </a:r>
          </a:p>
          <a:p>
            <a:r>
              <a:rPr lang="en-US" dirty="0" smtClean="0"/>
              <a:t>It’s a new company!</a:t>
            </a:r>
          </a:p>
          <a:p>
            <a:r>
              <a:rPr lang="en-US" dirty="0" smtClean="0"/>
              <a:t>Everything is founded on open standards</a:t>
            </a:r>
          </a:p>
          <a:p>
            <a:pPr lvl="1"/>
            <a:r>
              <a:rPr lang="en-US" dirty="0" smtClean="0"/>
              <a:t>Authentication &amp; authorization</a:t>
            </a:r>
          </a:p>
          <a:p>
            <a:pPr lvl="1"/>
            <a:r>
              <a:rPr lang="en-US" dirty="0" smtClean="0"/>
              <a:t>Communication</a:t>
            </a:r>
          </a:p>
          <a:p>
            <a:pPr lvl="1"/>
            <a:r>
              <a:rPr lang="en-US" dirty="0" smtClean="0"/>
              <a:t>Client over HTTP[S] secured with </a:t>
            </a:r>
            <a:r>
              <a:rPr lang="en-US" dirty="0" err="1" smtClean="0"/>
              <a:t>OAuth</a:t>
            </a:r>
            <a:r>
              <a:rPr lang="en-US" dirty="0" smtClean="0"/>
              <a:t> 2.0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6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Active Directory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Authentication Library (ADAL)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Active Directory Authentication Library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SDK for working with Azure AD</a:t>
            </a:r>
          </a:p>
          <a:p>
            <a:r>
              <a:rPr lang="en-US" dirty="0" smtClean="0"/>
              <a:t>Chose any platform / development stack</a:t>
            </a:r>
          </a:p>
          <a:p>
            <a:pPr lvl="1"/>
            <a:r>
              <a:rPr lang="en-US" dirty="0" smtClean="0"/>
              <a:t>Windows: ADAL.NET</a:t>
            </a:r>
          </a:p>
          <a:p>
            <a:pPr lvl="1"/>
            <a:r>
              <a:rPr lang="en-US" dirty="0" smtClean="0"/>
              <a:t>iOS: ADAL Objective-C</a:t>
            </a:r>
          </a:p>
          <a:p>
            <a:pPr lvl="1"/>
            <a:r>
              <a:rPr lang="en-US" dirty="0" err="1" smtClean="0"/>
              <a:t>Andoid</a:t>
            </a:r>
            <a:r>
              <a:rPr lang="en-US" dirty="0" smtClean="0"/>
              <a:t>: ADAL </a:t>
            </a:r>
            <a:r>
              <a:rPr lang="en-US" dirty="0" err="1" smtClean="0"/>
              <a:t>Andoid</a:t>
            </a:r>
            <a:endParaRPr lang="en-US" dirty="0" smtClean="0"/>
          </a:p>
          <a:p>
            <a:pPr lvl="1"/>
            <a:r>
              <a:rPr lang="en-US" dirty="0" err="1" smtClean="0"/>
              <a:t>Node.js</a:t>
            </a:r>
            <a:r>
              <a:rPr lang="en-US" dirty="0" smtClean="0"/>
              <a:t>: </a:t>
            </a:r>
            <a:r>
              <a:rPr lang="en-US" dirty="0" err="1" smtClean="0"/>
              <a:t>adal</a:t>
            </a:r>
            <a:r>
              <a:rPr lang="en-US" dirty="0" smtClean="0"/>
              <a:t>-node (</a:t>
            </a:r>
            <a:r>
              <a:rPr lang="en-US" dirty="0" err="1" smtClean="0"/>
              <a:t>npm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SPA: ADAL 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42838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Secure Client-Side Apps with ADAL 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Azure AD supports the </a:t>
            </a:r>
            <a:r>
              <a:rPr lang="en-US" dirty="0" err="1" smtClean="0"/>
              <a:t>OAuth</a:t>
            </a:r>
            <a:r>
              <a:rPr lang="en-US" dirty="0" smtClean="0"/>
              <a:t> implicit flow</a:t>
            </a:r>
          </a:p>
          <a:p>
            <a:pPr lvl="1"/>
            <a:r>
              <a:rPr lang="en-US" dirty="0" smtClean="0"/>
              <a:t>Enables 100% client-side authentication</a:t>
            </a:r>
          </a:p>
          <a:p>
            <a:pPr lvl="1"/>
            <a:r>
              <a:rPr lang="en-US" dirty="0" smtClean="0"/>
              <a:t>Apps must explicitly opt-in to this flow option</a:t>
            </a:r>
          </a:p>
          <a:p>
            <a:endParaRPr lang="en-US" dirty="0" smtClean="0"/>
          </a:p>
          <a:p>
            <a:r>
              <a:rPr lang="en-US" dirty="0" smtClean="0"/>
              <a:t>ADAL JS</a:t>
            </a:r>
          </a:p>
          <a:p>
            <a:pPr lvl="1"/>
            <a:r>
              <a:rPr lang="en-US" dirty="0" smtClean="0"/>
              <a:t>Comprised in two components:</a:t>
            </a:r>
          </a:p>
          <a:p>
            <a:pPr lvl="1"/>
            <a:r>
              <a:rPr lang="en-US" b="1" dirty="0" err="1" smtClean="0"/>
              <a:t>adal.js</a:t>
            </a:r>
            <a:r>
              <a:rPr lang="en-US" dirty="0" smtClean="0"/>
              <a:t> – core… not designed for direct use</a:t>
            </a:r>
          </a:p>
          <a:p>
            <a:pPr lvl="1"/>
            <a:r>
              <a:rPr lang="en-US" b="1" dirty="0" err="1" smtClean="0"/>
              <a:t>adal.angular.js</a:t>
            </a:r>
            <a:r>
              <a:rPr lang="en-US" b="1" dirty="0" smtClean="0"/>
              <a:t> </a:t>
            </a:r>
            <a:r>
              <a:rPr lang="en-US" dirty="0" smtClean="0"/>
              <a:t>– Angular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20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ADAL JS – Two Primary Uses /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Watches all HTTP requests to specific endpoint</a:t>
            </a:r>
          </a:p>
          <a:p>
            <a:pPr lvl="1"/>
            <a:r>
              <a:rPr lang="en-US" dirty="0" smtClean="0"/>
              <a:t>If request matches specific endpoint</a:t>
            </a:r>
          </a:p>
          <a:p>
            <a:pPr lvl="1"/>
            <a:r>
              <a:rPr lang="en-US" dirty="0" smtClean="0"/>
              <a:t>Authenticates the user via Azure AD</a:t>
            </a:r>
          </a:p>
          <a:p>
            <a:pPr lvl="1"/>
            <a:r>
              <a:rPr lang="en-US" dirty="0" smtClean="0"/>
              <a:t>Obtains </a:t>
            </a:r>
            <a:r>
              <a:rPr lang="en-US" dirty="0" err="1" smtClean="0"/>
              <a:t>OAuth</a:t>
            </a:r>
            <a:r>
              <a:rPr lang="en-US" dirty="0" smtClean="0"/>
              <a:t> 2.0 access token for user &amp; requested endpoint</a:t>
            </a:r>
          </a:p>
          <a:p>
            <a:pPr lvl="1"/>
            <a:r>
              <a:rPr lang="en-US" dirty="0" smtClean="0"/>
              <a:t>Includes access token in HTTP request header</a:t>
            </a:r>
          </a:p>
          <a:p>
            <a:endParaRPr lang="en-US" dirty="0" smtClean="0"/>
          </a:p>
          <a:p>
            <a:r>
              <a:rPr lang="en-US" dirty="0" smtClean="0"/>
              <a:t>“Secures” specified Angular routes</a:t>
            </a:r>
          </a:p>
          <a:p>
            <a:pPr lvl="1"/>
            <a:r>
              <a:rPr lang="en-US" dirty="0" smtClean="0"/>
              <a:t>Adds a property to routes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72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– Putting it All Together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9133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Learn More?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814729" y="3360717"/>
            <a:ext cx="5189856" cy="253934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SharePoint Courses for Everyone</a:t>
            </a:r>
          </a:p>
          <a:p>
            <a:pPr lvl="1"/>
            <a:r>
              <a:rPr lang="en-US" dirty="0" smtClean="0"/>
              <a:t>SharePoint 2007, 2010 &amp; 2013</a:t>
            </a:r>
          </a:p>
          <a:p>
            <a:pPr lvl="1"/>
            <a:r>
              <a:rPr lang="en-US" dirty="0" smtClean="0"/>
              <a:t>Developers, Administrators &amp; End Users</a:t>
            </a:r>
          </a:p>
          <a:p>
            <a:r>
              <a:rPr lang="en-US" dirty="0" smtClean="0"/>
              <a:t>Get Training How You Like it</a:t>
            </a:r>
          </a:p>
          <a:p>
            <a:pPr lvl="1"/>
            <a:r>
              <a:rPr lang="en-US" dirty="0" smtClean="0"/>
              <a:t>Hands-On (classroom with hands-on labs)</a:t>
            </a:r>
          </a:p>
          <a:p>
            <a:pPr lvl="1"/>
            <a:r>
              <a:rPr lang="en-US" dirty="0" smtClean="0"/>
              <a:t>Online (live webcast with take-away labs)</a:t>
            </a:r>
          </a:p>
          <a:p>
            <a:r>
              <a:rPr lang="en-US" dirty="0" smtClean="0"/>
              <a:t>Private Classes Available for Large Groups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6187415" y="3360717"/>
            <a:ext cx="5396964" cy="253934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SharePoint Courses</a:t>
            </a:r>
            <a:r>
              <a:rPr lang="en-US" dirty="0"/>
              <a:t> for Everyone</a:t>
            </a:r>
            <a:endParaRPr lang="en-US" dirty="0" smtClean="0"/>
          </a:p>
          <a:p>
            <a:pPr lvl="1"/>
            <a:r>
              <a:rPr lang="en-US" dirty="0" smtClean="0"/>
              <a:t>SharePoint 2007, 2010 &amp; 2013</a:t>
            </a:r>
          </a:p>
          <a:p>
            <a:pPr lvl="1"/>
            <a:r>
              <a:rPr lang="en-US" dirty="0" smtClean="0"/>
              <a:t>Developers, Administrators &amp; End Users</a:t>
            </a:r>
          </a:p>
          <a:p>
            <a:r>
              <a:rPr lang="en-US" dirty="0" smtClean="0"/>
              <a:t>Individual, Small Business &amp; Enterprise Plans</a:t>
            </a:r>
          </a:p>
          <a:p>
            <a:pPr lvl="1"/>
            <a:r>
              <a:rPr lang="en-US" dirty="0" smtClean="0"/>
              <a:t>Monthly or Annual Subscriptions</a:t>
            </a:r>
          </a:p>
          <a:p>
            <a:pPr lvl="1"/>
            <a:r>
              <a:rPr lang="en-US" dirty="0" smtClean="0"/>
              <a:t>Watch Online &amp; Offline</a:t>
            </a:r>
          </a:p>
          <a:p>
            <a:r>
              <a:rPr lang="en-US" dirty="0" smtClean="0"/>
              <a:t>Subscribers Have Access to Entire Catalog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66415" y="1476621"/>
            <a:ext cx="4486481" cy="1767999"/>
            <a:chOff x="1578779" y="4362193"/>
            <a:chExt cx="4486481" cy="1767999"/>
          </a:xfrm>
        </p:grpSpPr>
        <p:sp>
          <p:nvSpPr>
            <p:cNvPr id="14" name="Rectangle 13"/>
            <p:cNvSpPr/>
            <p:nvPr/>
          </p:nvSpPr>
          <p:spPr>
            <a:xfrm>
              <a:off x="1578779" y="4362193"/>
              <a:ext cx="4486481" cy="176799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644608" y="5252581"/>
              <a:ext cx="4308701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latin typeface="Segoe UI Semibold" panose="020B0702040204020203" pitchFamily="34" charset="0"/>
                  <a:cs typeface="Segoe UI Semibold" panose="020B0702040204020203" pitchFamily="34" charset="0"/>
                  <a:hlinkClick r:id="rId2"/>
                </a:rPr>
                <a:t>www.CriticalPathTraining.com</a:t>
              </a:r>
              <a:r>
                <a:rPr lang="en-US" sz="2000" b="1" dirty="0" smtClean="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 </a:t>
              </a:r>
            </a:p>
            <a:p>
              <a:pPr algn="ctr">
                <a:lnSpc>
                  <a:spcPct val="150000"/>
                </a:lnSpc>
              </a:pPr>
              <a:r>
                <a:rPr lang="en-US" sz="20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Hands-On &amp; Virtual Training</a:t>
              </a:r>
              <a:endPara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046" b="23237"/>
            <a:stretch/>
          </p:blipFill>
          <p:spPr>
            <a:xfrm>
              <a:off x="2176876" y="4403728"/>
              <a:ext cx="3160461" cy="848853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6602682" y="1474371"/>
            <a:ext cx="4486481" cy="1767999"/>
            <a:chOff x="6131089" y="4359486"/>
            <a:chExt cx="4486481" cy="1767999"/>
          </a:xfrm>
        </p:grpSpPr>
        <p:sp>
          <p:nvSpPr>
            <p:cNvPr id="18" name="Rectangle 17"/>
            <p:cNvSpPr/>
            <p:nvPr/>
          </p:nvSpPr>
          <p:spPr>
            <a:xfrm>
              <a:off x="6131089" y="4359486"/>
              <a:ext cx="4486481" cy="176799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endParaRPr lang="en-US" sz="1400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7471" y="5252581"/>
              <a:ext cx="4132361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Segoe UI Semibold" panose="020B0702040204020203" pitchFamily="34" charset="0"/>
                  <a:cs typeface="Segoe UI Semibold" panose="020B0702040204020203" pitchFamily="34" charset="0"/>
                  <a:hlinkClick r:id="rId4"/>
                </a:rPr>
                <a:t>www.Pluralsight.com</a:t>
              </a:r>
              <a:r>
                <a:rPr lang="en-US" sz="2000" b="1" dirty="0">
                  <a:latin typeface="Segoe UI Semibold" panose="020B0702040204020203" pitchFamily="34" charset="0"/>
                  <a:cs typeface="Segoe UI Semibold" panose="020B0702040204020203" pitchFamily="34" charset="0"/>
                </a:rPr>
                <a:t> </a:t>
              </a:r>
            </a:p>
            <a:p>
              <a:pPr algn="ctr">
                <a:lnSpc>
                  <a:spcPct val="150000"/>
                </a:lnSpc>
              </a:pPr>
              <a:r>
                <a:rPr lang="en-US" sz="2000" b="1" i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On-Demand Training</a:t>
              </a:r>
              <a:endPara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1688" y="4499712"/>
              <a:ext cx="3183925" cy="657410"/>
            </a:xfrm>
            <a:prstGeom prst="rect">
              <a:avLst/>
            </a:prstGeom>
          </p:spPr>
        </p:pic>
      </p:grpSp>
      <p:sp>
        <p:nvSpPr>
          <p:cNvPr id="3" name="TextBox 2"/>
          <p:cNvSpPr txBox="1"/>
          <p:nvPr/>
        </p:nvSpPr>
        <p:spPr>
          <a:xfrm>
            <a:off x="4717142" y="6386286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me@andrewconnell.com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399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Thanks! Questions?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6"/>
          </p:nvPr>
        </p:nvSpPr>
        <p:spPr>
          <a:xfrm>
            <a:off x="1357088" y="4814603"/>
            <a:ext cx="8487000" cy="603168"/>
          </a:xfrm>
        </p:spPr>
        <p:txBody>
          <a:bodyPr>
            <a:noAutofit/>
          </a:bodyPr>
          <a:lstStyle/>
          <a:p>
            <a:r>
              <a:rPr lang="en-US" sz="2400" dirty="0" err="1">
                <a:hlinkClick r:id="rId2"/>
              </a:rPr>
              <a:t>github.com</a:t>
            </a:r>
            <a:r>
              <a:rPr lang="en-US" sz="2400" dirty="0">
                <a:hlinkClick r:id="rId2"/>
              </a:rPr>
              <a:t>/</a:t>
            </a:r>
            <a:r>
              <a:rPr lang="en-US" sz="2400" dirty="0" err="1">
                <a:hlinkClick r:id="rId2"/>
              </a:rPr>
              <a:t>andrewconnell</a:t>
            </a:r>
            <a:r>
              <a:rPr lang="en-US" sz="2400" dirty="0">
                <a:hlinkClick r:id="rId2"/>
              </a:rPr>
              <a:t>/</a:t>
            </a:r>
            <a:r>
              <a:rPr lang="en-US" sz="2400" dirty="0" err="1">
                <a:hlinkClick r:id="rId2"/>
              </a:rPr>
              <a:t>pres</a:t>
            </a:r>
            <a:r>
              <a:rPr lang="en-US" sz="2400" dirty="0">
                <a:hlinkClick r:id="rId2"/>
              </a:rPr>
              <a:t>-enterprise-ng-</a:t>
            </a:r>
            <a:r>
              <a:rPr lang="en-US" sz="2400" dirty="0" err="1">
                <a:hlinkClick r:id="rId2"/>
              </a:rPr>
              <a:t>mstech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1184357"/>
            <a:ext cx="5080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TypeScript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TypeScript?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Superset of JavaScript</a:t>
            </a:r>
          </a:p>
          <a:p>
            <a:r>
              <a:rPr lang="en-US" dirty="0" smtClean="0"/>
              <a:t>Modular</a:t>
            </a:r>
          </a:p>
          <a:p>
            <a:r>
              <a:rPr lang="en-US" dirty="0" smtClean="0"/>
              <a:t>Scalable Application Structure</a:t>
            </a:r>
          </a:p>
          <a:p>
            <a:r>
              <a:rPr lang="en-US" dirty="0" smtClean="0"/>
              <a:t>Strong Typing</a:t>
            </a:r>
          </a:p>
          <a:p>
            <a:r>
              <a:rPr lang="en-US" dirty="0" smtClean="0"/>
              <a:t>Tooling Support</a:t>
            </a:r>
          </a:p>
          <a:p>
            <a:r>
              <a:rPr lang="en-US" dirty="0" smtClean="0"/>
              <a:t>ECMAScript (6) 2015 Standards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2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TypeScript with Angular?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quarter" idx="4294967295"/>
          </p:nvPr>
        </p:nvSpPr>
        <p:spPr>
          <a:xfrm>
            <a:off x="519906" y="1759400"/>
            <a:ext cx="11152188" cy="4776788"/>
          </a:xfrm>
        </p:spPr>
        <p:txBody>
          <a:bodyPr>
            <a:normAutofit fontScale="92500" lnSpcReduction="10000"/>
          </a:bodyPr>
          <a:lstStyle/>
          <a:p>
            <a:endParaRPr lang="en-US" b="1" dirty="0" smtClean="0">
              <a:hlinkClick r:id="rId2"/>
            </a:endParaRPr>
          </a:p>
          <a:p>
            <a:endParaRPr lang="en-US" b="1" dirty="0">
              <a:hlinkClick r:id="rId2"/>
            </a:endParaRPr>
          </a:p>
          <a:p>
            <a:endParaRPr lang="en-US" b="1" dirty="0" smtClean="0">
              <a:hlinkClick r:id="rId2"/>
            </a:endParaRPr>
          </a:p>
          <a:p>
            <a:endParaRPr lang="en-US" b="1" dirty="0">
              <a:hlinkClick r:id="rId2"/>
            </a:endParaRPr>
          </a:p>
          <a:p>
            <a:endParaRPr lang="en-US" b="1" dirty="0" smtClean="0">
              <a:hlinkClick r:id="rId2"/>
            </a:endParaRPr>
          </a:p>
          <a:p>
            <a:endParaRPr lang="en-US" b="1" dirty="0">
              <a:hlinkClick r:id="rId2"/>
            </a:endParaRPr>
          </a:p>
          <a:p>
            <a:endParaRPr lang="en-US" b="1" dirty="0" smtClean="0">
              <a:hlinkClick r:id="rId2"/>
            </a:endParaRPr>
          </a:p>
          <a:p>
            <a:endParaRPr lang="en-US" b="1" dirty="0">
              <a:hlinkClick r:id="rId2"/>
            </a:endParaRPr>
          </a:p>
          <a:p>
            <a:pPr marL="0" indent="0" algn="ctr">
              <a:buNone/>
            </a:pPr>
            <a:r>
              <a:rPr lang="en-US" b="1" dirty="0" smtClean="0">
                <a:hlinkClick r:id="rId2"/>
              </a:rPr>
              <a:t>https://</a:t>
            </a:r>
            <a:r>
              <a:rPr lang="en-US" b="1" dirty="0" err="1" smtClean="0">
                <a:hlinkClick r:id="rId2"/>
              </a:rPr>
              <a:t>youtu.be</a:t>
            </a:r>
            <a:r>
              <a:rPr lang="en-US" b="1" dirty="0" smtClean="0">
                <a:hlinkClick r:id="rId2"/>
              </a:rPr>
              <a:t>/QHulaj5ZxbI?t=20m53s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734" y="1227136"/>
            <a:ext cx="6528533" cy="4571352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263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BF5AD089-A8D0-4539-89DC-90FB8679FE8D}"/>
  <p:tag name="ATHENA.CUSTOMXMLCONTENT" val="&lt;?xml version=&quot;1.0&quot;?&gt;&lt;athena xmlns=&quot;http://schemas.microsoft.com/edu/athena&quot; version=&quot;0.1.3396.0&quot;&gt;&lt;timings duration=&quot;67288&quot;/&gt;&lt;/athena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C556B207-714A-467E-AC42-E37FA114FFC3}"/>
  <p:tag name="ATHENA.CUSTOMXMLCONTENT" val="&lt;?xml version=&quot;1.0&quot;?&gt;&lt;athena xmlns=&quot;http://schemas.microsoft.com/edu/athena&quot; version=&quot;0.1.3396.0&quot;&gt;&lt;ink scale=&quot;0.5713244&quot;&gt;AAEAAAD/////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+P///wxBY3Rpb25UeXBlVjEBAAAAB3ZhbHVlX18ACAIAAAAAAAAABQUAAAANQ2xlYXJDYW52YXNWMQIAAAAJU3RhcnRUaW1lBFR5cGUABBAMQWN0aW9uVHlwZVYxAgAAAAIAAADYBgEAAAAAAAH3////+P///wAAAAAFBgAAAA9QZW5BdHRyaWJ1dGVzVjEKAAAAB19jb2xvckEHX2NvbG9yUgdfY29sb3JHB19jb2xvckIKRml0VG9DdXJ2ZQZIZWlnaHQOSWdub3JlUHJlc3N1cmUNSXNIaWdobGlnaHRlcgVTaGFwZQVXaWR0aAAAAAAAAAAABAACAgICAQYBAQxCcnVzaFNoYXBlVjECAAAABgIAAAD/AAAAAAAAAAAAAAhAAAAF9v///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/IAAAAAAA4D8AAAA/AAAAAAAAAAAL&lt;/ink&gt;&lt;/athena&gt;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ACI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ED7D31"/>
      </a:hlink>
      <a:folHlink>
        <a:srgbClr val="ED7D31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I Presentation" id="{8A0DDD77-1F9A-8E42-9A6E-034D9FAE5B83}" vid="{2B524F73-E873-BB4F-B545-98B551F197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400</TotalTime>
  <Words>1964</Words>
  <Application>Microsoft Macintosh PowerPoint</Application>
  <PresentationFormat>Widescreen</PresentationFormat>
  <Paragraphs>494</Paragraphs>
  <Slides>66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7" baseType="lpstr">
      <vt:lpstr>Arial</vt:lpstr>
      <vt:lpstr>Calibri</vt:lpstr>
      <vt:lpstr>Calibri Light</vt:lpstr>
      <vt:lpstr>Century Gothic</vt:lpstr>
      <vt:lpstr>Consolas</vt:lpstr>
      <vt:lpstr>Segoe UI</vt:lpstr>
      <vt:lpstr>Segoe UI Light</vt:lpstr>
      <vt:lpstr>Segoe UI Semibold</vt:lpstr>
      <vt:lpstr>Wingdings</vt:lpstr>
      <vt:lpstr>Wingdings 2</vt:lpstr>
      <vt:lpstr>Quotable</vt:lpstr>
      <vt:lpstr>Build Secure Enterprise Angular Apps That Leverage Various Microsoft Tech</vt:lpstr>
      <vt:lpstr>PowerPoint Presentation</vt:lpstr>
      <vt:lpstr>Topics</vt:lpstr>
      <vt:lpstr>Developer Tools</vt:lpstr>
      <vt:lpstr>Microsoft Developer Tools</vt:lpstr>
      <vt:lpstr>Use Any IDE / Editor </vt:lpstr>
      <vt:lpstr>TypeScript</vt:lpstr>
      <vt:lpstr>Why TypeScript?</vt:lpstr>
      <vt:lpstr>Why TypeScript with Angular?</vt:lpstr>
      <vt:lpstr>Why TypeScript with Angular?</vt:lpstr>
      <vt:lpstr>What is TypeScript?</vt:lpstr>
      <vt:lpstr>DEMO - TypeScript Playground</vt:lpstr>
      <vt:lpstr>How TypeScript</vt:lpstr>
      <vt:lpstr>Wide Editor Support</vt:lpstr>
      <vt:lpstr>Angular in TypeScript</vt:lpstr>
      <vt:lpstr>DEMO – Angular in TypeScript</vt:lpstr>
      <vt:lpstr>Office 365</vt:lpstr>
      <vt:lpstr>What is Office 365?</vt:lpstr>
      <vt:lpstr>Office 365 Pitch</vt:lpstr>
      <vt:lpstr>DEMO – Office 365 Walkthrough</vt:lpstr>
      <vt:lpstr>Office 365 APIs</vt:lpstr>
      <vt:lpstr>Office 365 for Developers</vt:lpstr>
      <vt:lpstr>Office 365 APIs</vt:lpstr>
      <vt:lpstr>OAuth &amp; Authentication Concepts</vt:lpstr>
      <vt:lpstr>What is OAuth2</vt:lpstr>
      <vt:lpstr>Terminology</vt:lpstr>
      <vt:lpstr>It all Comes Down to Access Tokens</vt:lpstr>
      <vt:lpstr>Obtain Access Tokens with OAuth Flows</vt:lpstr>
      <vt:lpstr>Flow #1 – Authorization Code</vt:lpstr>
      <vt:lpstr>Flow #2 – Client Credentials </vt:lpstr>
      <vt:lpstr>Flow #3 – Implicit Flow</vt:lpstr>
      <vt:lpstr>OpenID Connect – What is It?</vt:lpstr>
      <vt:lpstr>Microsoft Azure</vt:lpstr>
      <vt:lpstr>Microsoft Azure</vt:lpstr>
      <vt:lpstr>Azure PaaS</vt:lpstr>
      <vt:lpstr>Azure PaaS Offerings</vt:lpstr>
      <vt:lpstr>Azure Active Directory</vt:lpstr>
      <vt:lpstr>Office 365 &amp; Azure AD Directory</vt:lpstr>
      <vt:lpstr>Many Organizations Have Azure AD</vt:lpstr>
      <vt:lpstr>Single Auth Flow for Office 365</vt:lpstr>
      <vt:lpstr>Secure Protocol</vt:lpstr>
      <vt:lpstr>Azure AD &amp; Azure AD Applications</vt:lpstr>
      <vt:lpstr>Properties of Azure AD Applications</vt:lpstr>
      <vt:lpstr>Creating Azure AD Applications</vt:lpstr>
      <vt:lpstr>Demo – Creating AzureAD Apps</vt:lpstr>
      <vt:lpstr>Single vs. Multi-Tenant Applications</vt:lpstr>
      <vt:lpstr>OAuth2 &amp; AzureAD Authentication Flows</vt:lpstr>
      <vt:lpstr>Authentication Flow Overview</vt:lpstr>
      <vt:lpstr>Azure AD OAuth Authorization Endpoint</vt:lpstr>
      <vt:lpstr>Azure AD OAuth Token Endpoint (Access)</vt:lpstr>
      <vt:lpstr>Azure AD OAuth Token Endpoint (Refresh)</vt:lpstr>
      <vt:lpstr>DEMO - Inspecting the Authentication Process Flow</vt:lpstr>
      <vt:lpstr>App-Only Permissions</vt:lpstr>
      <vt:lpstr>Application &amp; Delegated Permissions</vt:lpstr>
      <vt:lpstr>App-Only Characteristics</vt:lpstr>
      <vt:lpstr>App-Only Authentication Flow Overview</vt:lpstr>
      <vt:lpstr>App-Only – Authorization Endpoint Request</vt:lpstr>
      <vt:lpstr>App-Only – Token Endpoint Request</vt:lpstr>
      <vt:lpstr>DEMO – Setup App Only Permissions</vt:lpstr>
      <vt:lpstr>Azure Active Directory  Authentication Library (ADAL)</vt:lpstr>
      <vt:lpstr>Azure Active Directory Authentication Library</vt:lpstr>
      <vt:lpstr>Secure Client-Side Apps with ADAL JS</vt:lpstr>
      <vt:lpstr>ADAL JS – Two Primary Uses / Roles</vt:lpstr>
      <vt:lpstr>DEMO – Putting it All Together</vt:lpstr>
      <vt:lpstr>Want to Learn More?</vt:lpstr>
      <vt:lpstr>Thanks!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Connell</dc:creator>
  <cp:lastModifiedBy>Andrew Connell</cp:lastModifiedBy>
  <cp:revision>21</cp:revision>
  <dcterms:created xsi:type="dcterms:W3CDTF">2015-06-19T13:49:37Z</dcterms:created>
  <dcterms:modified xsi:type="dcterms:W3CDTF">2015-06-24T18:54:43Z</dcterms:modified>
</cp:coreProperties>
</file>

<file path=docProps/thumbnail.jpeg>
</file>